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slideLayouts/slideLayout5.xml" ContentType="application/vnd.openxmlformats-officedocument.presentationml.slideLayout+xml"/>
  <Override PartName="/ppt/theme/theme6.xml" ContentType="application/vnd.openxmlformats-officedocument.theme+xml"/>
  <Override PartName="/ppt/slideLayouts/slideLayout6.xml" ContentType="application/vnd.openxmlformats-officedocument.presentationml.slideLayout+xml"/>
  <Override PartName="/ppt/theme/theme7.xml" ContentType="application/vnd.openxmlformats-officedocument.theme+xml"/>
  <Override PartName="/ppt/slideLayouts/slideLayout7.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5" r:id="rId1"/>
    <p:sldMasterId id="2147483656" r:id="rId2"/>
    <p:sldMasterId id="2147483657" r:id="rId3"/>
    <p:sldMasterId id="2147483658" r:id="rId4"/>
    <p:sldMasterId id="2147483659" r:id="rId5"/>
    <p:sldMasterId id="2147483660" r:id="rId6"/>
    <p:sldMasterId id="2147483661" r:id="rId7"/>
    <p:sldMasterId id="2147483662" r:id="rId8"/>
  </p:sldMasterIdLst>
  <p:notesMasterIdLst>
    <p:notesMasterId r:id="rId21"/>
  </p:notesMasterIdLst>
  <p:sldIdLst>
    <p:sldId id="256" r:id="rId9"/>
    <p:sldId id="257" r:id="rId10"/>
    <p:sldId id="258" r:id="rId11"/>
    <p:sldId id="259" r:id="rId12"/>
    <p:sldId id="260" r:id="rId13"/>
    <p:sldId id="261" r:id="rId14"/>
    <p:sldId id="264" r:id="rId15"/>
    <p:sldId id="265" r:id="rId16"/>
    <p:sldId id="266" r:id="rId17"/>
    <p:sldId id="262" r:id="rId18"/>
    <p:sldId id="263" r:id="rId19"/>
    <p:sldId id="267" r:id="rId2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8" d="100"/>
          <a:sy n="78" d="100"/>
        </p:scale>
        <p:origin x="850" y="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viewProps" Target="viewProps.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2" y="0"/>
            <a:ext cx="2971800" cy="4587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SzPts val="1400"/>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8685212"/>
            <a:ext cx="2971800" cy="4587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2" y="8685212"/>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88" name="Google Shape;88;p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txBox="1"/>
          <p:nvPr/>
        </p:nvSpPr>
        <p:spPr>
          <a:xfrm>
            <a:off x="3884612" y="8685212"/>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a:solidFill>
                  <a:srgbClr val="000000"/>
                </a:solidFill>
                <a:latin typeface="Arial"/>
                <a:ea typeface="Arial"/>
                <a:cs typeface="Arial"/>
                <a:sym typeface="Arial"/>
              </a:rPr>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5" name="Google Shape;13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42814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62586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4963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08034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5_En blanco" type="blank">
  <p:cSld name="BLANK">
    <p:spTree>
      <p:nvGrpSpPr>
        <p:cNvPr id="1" name="Shape 16"/>
        <p:cNvGrpSpPr/>
        <p:nvPr/>
      </p:nvGrpSpPr>
      <p:grpSpPr>
        <a:xfrm>
          <a:off x="0" y="0"/>
          <a:ext cx="0" cy="0"/>
          <a:chOff x="0" y="0"/>
          <a:chExt cx="0" cy="0"/>
        </a:xfrm>
      </p:grpSpPr>
      <p:sp>
        <p:nvSpPr>
          <p:cNvPr id="17" name="Google Shape;17;p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sz="12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8" name="Google Shape;18;p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9" name="Google Shape;19;p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 blanco">
  <p:cSld name="En blanco">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SzPts val="1400"/>
              <a:buNone/>
              <a:defRPr/>
            </a:lvl1pPr>
            <a:lvl2pPr lvl="1" algn="l" rtl="0">
              <a:lnSpc>
                <a:spcPct val="90000"/>
              </a:lnSpc>
              <a:spcBef>
                <a:spcPts val="0"/>
              </a:spcBef>
              <a:spcAft>
                <a:spcPts val="0"/>
              </a:spcAft>
              <a:buSzPts val="1400"/>
              <a:buNone/>
              <a:defRPr/>
            </a:lvl2pPr>
            <a:lvl3pPr lvl="2" algn="l" rtl="0">
              <a:lnSpc>
                <a:spcPct val="90000"/>
              </a:lnSpc>
              <a:spcBef>
                <a:spcPts val="0"/>
              </a:spcBef>
              <a:spcAft>
                <a:spcPts val="0"/>
              </a:spcAft>
              <a:buSzPts val="1400"/>
              <a:buNone/>
              <a:defRPr/>
            </a:lvl3pPr>
            <a:lvl4pPr lvl="3" algn="l" rtl="0">
              <a:lnSpc>
                <a:spcPct val="90000"/>
              </a:lnSpc>
              <a:spcBef>
                <a:spcPts val="0"/>
              </a:spcBef>
              <a:spcAft>
                <a:spcPts val="0"/>
              </a:spcAft>
              <a:buSzPts val="1400"/>
              <a:buNone/>
              <a:defRPr/>
            </a:lvl4pPr>
            <a:lvl5pPr lvl="4" algn="l" rtl="0">
              <a:lnSpc>
                <a:spcPct val="90000"/>
              </a:lnSpc>
              <a:spcBef>
                <a:spcPts val="0"/>
              </a:spcBef>
              <a:spcAft>
                <a:spcPts val="0"/>
              </a:spcAft>
              <a:buSzPts val="1400"/>
              <a:buNone/>
              <a:defRPr/>
            </a:lvl5pPr>
            <a:lvl6pPr lvl="5" algn="l" rtl="0">
              <a:lnSpc>
                <a:spcPct val="90000"/>
              </a:lnSpc>
              <a:spcBef>
                <a:spcPts val="0"/>
              </a:spcBef>
              <a:spcAft>
                <a:spcPts val="0"/>
              </a:spcAft>
              <a:buSzPts val="1400"/>
              <a:buNone/>
              <a:defRPr/>
            </a:lvl6pPr>
            <a:lvl7pPr lvl="6" algn="l" rtl="0">
              <a:lnSpc>
                <a:spcPct val="90000"/>
              </a:lnSpc>
              <a:spcBef>
                <a:spcPts val="0"/>
              </a:spcBef>
              <a:spcAft>
                <a:spcPts val="0"/>
              </a:spcAft>
              <a:buSzPts val="1400"/>
              <a:buNone/>
              <a:defRPr/>
            </a:lvl7pPr>
            <a:lvl8pPr lvl="7" algn="l" rtl="0">
              <a:lnSpc>
                <a:spcPct val="90000"/>
              </a:lnSpc>
              <a:spcBef>
                <a:spcPts val="0"/>
              </a:spcBef>
              <a:spcAft>
                <a:spcPts val="0"/>
              </a:spcAft>
              <a:buSzPts val="1400"/>
              <a:buNone/>
              <a:defRPr/>
            </a:lvl8pPr>
            <a:lvl9pPr lvl="8" algn="l" rtl="0">
              <a:lnSpc>
                <a:spcPct val="90000"/>
              </a:lnSpc>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838200" y="1828800"/>
            <a:ext cx="10515600" cy="40020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En blanco" type="blank">
  <p:cSld name="BLANK">
    <p:spTree>
      <p:nvGrpSpPr>
        <p:cNvPr id="1" name="Shape 35"/>
        <p:cNvGrpSpPr/>
        <p:nvPr/>
      </p:nvGrpSpPr>
      <p:grpSpPr>
        <a:xfrm>
          <a:off x="0" y="0"/>
          <a:ext cx="0" cy="0"/>
          <a:chOff x="0" y="0"/>
          <a:chExt cx="0" cy="0"/>
        </a:xfrm>
      </p:grpSpPr>
      <p:sp>
        <p:nvSpPr>
          <p:cNvPr id="36" name="Google Shape;36;p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sz="12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7" name="Google Shape;37;p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8" name="Google Shape;38;p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3_En blanco" type="blank">
  <p:cSld name="BLANK">
    <p:spTree>
      <p:nvGrpSpPr>
        <p:cNvPr id="1" name="Shape 46"/>
        <p:cNvGrpSpPr/>
        <p:nvPr/>
      </p:nvGrpSpPr>
      <p:grpSpPr>
        <a:xfrm>
          <a:off x="0" y="0"/>
          <a:ext cx="0" cy="0"/>
          <a:chOff x="0" y="0"/>
          <a:chExt cx="0" cy="0"/>
        </a:xfrm>
      </p:grpSpPr>
      <p:sp>
        <p:nvSpPr>
          <p:cNvPr id="47" name="Google Shape;47;p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sz="12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_En blanco" type="blank">
  <p:cSld name="BLANK">
    <p:spTree>
      <p:nvGrpSpPr>
        <p:cNvPr id="1" name="Shape 63"/>
        <p:cNvGrpSpPr/>
        <p:nvPr/>
      </p:nvGrpSpPr>
      <p:grpSpPr>
        <a:xfrm>
          <a:off x="0" y="0"/>
          <a:ext cx="0" cy="0"/>
          <a:chOff x="0" y="0"/>
          <a:chExt cx="0" cy="0"/>
        </a:xfrm>
      </p:grpSpPr>
      <p:sp>
        <p:nvSpPr>
          <p:cNvPr id="64" name="Google Shape;64;p1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sz="12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5" name="Google Shape;65;p1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6" name="Google Shape;66;p1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En blanco" type="blank">
  <p:cSld name="BLANK">
    <p:spTree>
      <p:nvGrpSpPr>
        <p:cNvPr id="1" name="Shape 74"/>
        <p:cNvGrpSpPr/>
        <p:nvPr/>
      </p:nvGrpSpPr>
      <p:grpSpPr>
        <a:xfrm>
          <a:off x="0" y="0"/>
          <a:ext cx="0" cy="0"/>
          <a:chOff x="0" y="0"/>
          <a:chExt cx="0" cy="0"/>
        </a:xfrm>
      </p:grpSpPr>
      <p:sp>
        <p:nvSpPr>
          <p:cNvPr id="75" name="Google Shape;75;p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sz="12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6" name="Google Shape;76;p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7" name="Google Shape;77;p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6_En blanco">
  <p:cSld name="6_En blanco">
    <p:spTree>
      <p:nvGrpSpPr>
        <p:cNvPr id="1" name="Shape 83"/>
        <p:cNvGrpSpPr/>
        <p:nvPr/>
      </p:nvGrpSpPr>
      <p:grpSpPr>
        <a:xfrm>
          <a:off x="0" y="0"/>
          <a:ext cx="0" cy="0"/>
          <a:chOff x="0" y="0"/>
          <a:chExt cx="0" cy="0"/>
        </a:xfrm>
      </p:grpSpPr>
      <p:sp>
        <p:nvSpPr>
          <p:cNvPr id="84" name="Google Shape;84;p1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SzPts val="1400"/>
              <a:buNone/>
              <a:defRPr/>
            </a:lvl1pPr>
            <a:lvl2pPr lvl="1" algn="l" rtl="0">
              <a:lnSpc>
                <a:spcPct val="90000"/>
              </a:lnSpc>
              <a:spcBef>
                <a:spcPts val="0"/>
              </a:spcBef>
              <a:spcAft>
                <a:spcPts val="0"/>
              </a:spcAft>
              <a:buSzPts val="1400"/>
              <a:buNone/>
              <a:defRPr/>
            </a:lvl2pPr>
            <a:lvl3pPr lvl="2" algn="l" rtl="0">
              <a:lnSpc>
                <a:spcPct val="90000"/>
              </a:lnSpc>
              <a:spcBef>
                <a:spcPts val="0"/>
              </a:spcBef>
              <a:spcAft>
                <a:spcPts val="0"/>
              </a:spcAft>
              <a:buSzPts val="1400"/>
              <a:buNone/>
              <a:defRPr/>
            </a:lvl3pPr>
            <a:lvl4pPr lvl="3" algn="l" rtl="0">
              <a:lnSpc>
                <a:spcPct val="90000"/>
              </a:lnSpc>
              <a:spcBef>
                <a:spcPts val="0"/>
              </a:spcBef>
              <a:spcAft>
                <a:spcPts val="0"/>
              </a:spcAft>
              <a:buSzPts val="1400"/>
              <a:buNone/>
              <a:defRPr/>
            </a:lvl4pPr>
            <a:lvl5pPr lvl="4" algn="l" rtl="0">
              <a:lnSpc>
                <a:spcPct val="90000"/>
              </a:lnSpc>
              <a:spcBef>
                <a:spcPts val="0"/>
              </a:spcBef>
              <a:spcAft>
                <a:spcPts val="0"/>
              </a:spcAft>
              <a:buSzPts val="1400"/>
              <a:buNone/>
              <a:defRPr/>
            </a:lvl5pPr>
            <a:lvl6pPr lvl="5" algn="l" rtl="0">
              <a:lnSpc>
                <a:spcPct val="90000"/>
              </a:lnSpc>
              <a:spcBef>
                <a:spcPts val="0"/>
              </a:spcBef>
              <a:spcAft>
                <a:spcPts val="0"/>
              </a:spcAft>
              <a:buSzPts val="1400"/>
              <a:buNone/>
              <a:defRPr/>
            </a:lvl6pPr>
            <a:lvl7pPr lvl="6" algn="l" rtl="0">
              <a:lnSpc>
                <a:spcPct val="90000"/>
              </a:lnSpc>
              <a:spcBef>
                <a:spcPts val="0"/>
              </a:spcBef>
              <a:spcAft>
                <a:spcPts val="0"/>
              </a:spcAft>
              <a:buSzPts val="1400"/>
              <a:buNone/>
              <a:defRPr/>
            </a:lvl7pPr>
            <a:lvl8pPr lvl="7" algn="l" rtl="0">
              <a:lnSpc>
                <a:spcPct val="90000"/>
              </a:lnSpc>
              <a:spcBef>
                <a:spcPts val="0"/>
              </a:spcBef>
              <a:spcAft>
                <a:spcPts val="0"/>
              </a:spcAft>
              <a:buSzPts val="1400"/>
              <a:buNone/>
              <a:defRPr/>
            </a:lvl8pPr>
            <a:lvl9pPr lvl="8" algn="l" rtl="0">
              <a:lnSpc>
                <a:spcPct val="90000"/>
              </a:lnSpc>
              <a:spcBef>
                <a:spcPts val="0"/>
              </a:spcBef>
              <a:spcAft>
                <a:spcPts val="0"/>
              </a:spcAft>
              <a:buSzPts val="1400"/>
              <a:buNone/>
              <a:defRPr/>
            </a:lvl9pPr>
          </a:lstStyle>
          <a:p>
            <a:endParaRPr/>
          </a:p>
        </p:txBody>
      </p:sp>
      <p:sp>
        <p:nvSpPr>
          <p:cNvPr id="85" name="Google Shape;85;p15"/>
          <p:cNvSpPr txBox="1">
            <a:spLocks noGrp="1"/>
          </p:cNvSpPr>
          <p:nvPr>
            <p:ph type="body" idx="1"/>
          </p:nvPr>
        </p:nvSpPr>
        <p:spPr>
          <a:xfrm>
            <a:off x="838200" y="1935163"/>
            <a:ext cx="10515600" cy="39546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1"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5.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6.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8.xml"/><Relationship Id="rId1" Type="http://schemas.openxmlformats.org/officeDocument/2006/relationships/slideLayout" Target="../slideLayouts/slideLayout7.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p:cNvPicPr preferRelativeResize="0"/>
          <p:nvPr/>
        </p:nvPicPr>
        <p:blipFill rotWithShape="1">
          <a:blip r:embed="rId3">
            <a:alphaModFix/>
          </a:blip>
          <a:srcRect/>
          <a:stretch/>
        </p:blipFill>
        <p:spPr>
          <a:xfrm>
            <a:off x="0" y="0"/>
            <a:ext cx="12191996" cy="6857999"/>
          </a:xfrm>
          <a:prstGeom prst="rect">
            <a:avLst/>
          </a:prstGeom>
          <a:noFill/>
          <a:ln>
            <a:noFill/>
          </a:ln>
        </p:spPr>
      </p:pic>
      <p:sp>
        <p:nvSpPr>
          <p:cNvPr id="11" name="Google Shape;11;p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1pPr>
            <a:lvl2pPr marR="0" lvl="1"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2pPr>
            <a:lvl3pPr marR="0" lvl="2"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3pPr>
            <a:lvl4pPr marR="0" lvl="3"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4pPr>
            <a:lvl5pPr marR="0" lvl="4"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5pPr>
            <a:lvl6pPr marR="0" lvl="5"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6pPr>
            <a:lvl7pPr marR="0" lvl="6"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7pPr>
            <a:lvl8pPr marR="0" lvl="7"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8pPr>
            <a:lvl9pPr marR="0" lvl="8"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9pPr>
          </a:lstStyle>
          <a:p>
            <a:endParaRPr/>
          </a:p>
        </p:txBody>
      </p:sp>
      <p:sp>
        <p:nvSpPr>
          <p:cNvPr id="12" name="Google Shape;12;p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strike="noStrike" cap="none">
                <a:solidFill>
                  <a:srgbClr val="898989"/>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5" name="Google Shape;15;p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strike="noStrike" cap="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
        <p:cNvGrpSpPr/>
        <p:nvPr/>
      </p:nvGrpSpPr>
      <p:grpSpPr>
        <a:xfrm>
          <a:off x="0" y="0"/>
          <a:ext cx="0" cy="0"/>
          <a:chOff x="0" y="0"/>
          <a:chExt cx="0" cy="0"/>
        </a:xfrm>
      </p:grpSpPr>
      <p:pic>
        <p:nvPicPr>
          <p:cNvPr id="21" name="Google Shape;21;p3"/>
          <p:cNvPicPr preferRelativeResize="0"/>
          <p:nvPr/>
        </p:nvPicPr>
        <p:blipFill rotWithShape="1">
          <a:blip r:embed="rId3">
            <a:alphaModFix/>
          </a:blip>
          <a:srcRect l="22712" t="10185" r="23300" b="15740"/>
          <a:stretch/>
        </p:blipFill>
        <p:spPr>
          <a:xfrm>
            <a:off x="9872662" y="5638800"/>
            <a:ext cx="2378076" cy="1219199"/>
          </a:xfrm>
          <a:prstGeom prst="rect">
            <a:avLst/>
          </a:prstGeom>
          <a:noFill/>
          <a:ln>
            <a:noFill/>
          </a:ln>
        </p:spPr>
      </p:pic>
      <p:pic>
        <p:nvPicPr>
          <p:cNvPr id="22" name="Google Shape;22;p3"/>
          <p:cNvPicPr preferRelativeResize="0"/>
          <p:nvPr/>
        </p:nvPicPr>
        <p:blipFill rotWithShape="1">
          <a:blip r:embed="rId4">
            <a:alphaModFix/>
          </a:blip>
          <a:srcRect/>
          <a:stretch/>
        </p:blipFill>
        <p:spPr>
          <a:xfrm>
            <a:off x="-225425" y="5549900"/>
            <a:ext cx="1558927" cy="1577971"/>
          </a:xfrm>
          <a:prstGeom prst="rect">
            <a:avLst/>
          </a:prstGeom>
          <a:noFill/>
          <a:ln>
            <a:noFill/>
          </a:ln>
        </p:spPr>
      </p:pic>
      <p:sp>
        <p:nvSpPr>
          <p:cNvPr id="23" name="Google Shape;23;p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1pPr>
            <a:lvl2pPr marR="0" lvl="1"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2pPr>
            <a:lvl3pPr marR="0" lvl="2"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3pPr>
            <a:lvl4pPr marR="0" lvl="3"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4pPr>
            <a:lvl5pPr marR="0" lvl="4"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5pPr>
            <a:lvl6pPr marR="0" lvl="5"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6pPr>
            <a:lvl7pPr marR="0" lvl="6"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7pPr>
            <a:lvl8pPr marR="0" lvl="7"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8pPr>
            <a:lvl9pPr marR="0" lvl="8"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9pPr>
          </a:lstStyle>
          <a:p>
            <a:endParaRPr/>
          </a:p>
        </p:txBody>
      </p:sp>
      <p:sp>
        <p:nvSpPr>
          <p:cNvPr id="24" name="Google Shape;24;p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
        <p:cNvGrpSpPr/>
        <p:nvPr/>
      </p:nvGrpSpPr>
      <p:grpSpPr>
        <a:xfrm>
          <a:off x="0" y="0"/>
          <a:ext cx="0" cy="0"/>
          <a:chOff x="0" y="0"/>
          <a:chExt cx="0" cy="0"/>
        </a:xfrm>
      </p:grpSpPr>
      <p:pic>
        <p:nvPicPr>
          <p:cNvPr id="29" name="Google Shape;29;p5"/>
          <p:cNvPicPr preferRelativeResize="0"/>
          <p:nvPr/>
        </p:nvPicPr>
        <p:blipFill rotWithShape="1">
          <a:blip r:embed="rId3">
            <a:alphaModFix/>
          </a:blip>
          <a:srcRect/>
          <a:stretch/>
        </p:blipFill>
        <p:spPr>
          <a:xfrm>
            <a:off x="0" y="9525"/>
            <a:ext cx="12191996" cy="6838952"/>
          </a:xfrm>
          <a:prstGeom prst="rect">
            <a:avLst/>
          </a:prstGeom>
          <a:noFill/>
          <a:ln>
            <a:noFill/>
          </a:ln>
        </p:spPr>
      </p:pic>
      <p:sp>
        <p:nvSpPr>
          <p:cNvPr id="30" name="Google Shape;30;p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1pPr>
            <a:lvl2pPr marR="0" lvl="1"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2pPr>
            <a:lvl3pPr marR="0" lvl="2"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3pPr>
            <a:lvl4pPr marR="0" lvl="3"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4pPr>
            <a:lvl5pPr marR="0" lvl="4"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5pPr>
            <a:lvl6pPr marR="0" lvl="5"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6pPr>
            <a:lvl7pPr marR="0" lvl="6"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7pPr>
            <a:lvl8pPr marR="0" lvl="7"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8pPr>
            <a:lvl9pPr marR="0" lvl="8"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9pPr>
          </a:lstStyle>
          <a:p>
            <a:endParaRPr/>
          </a:p>
        </p:txBody>
      </p:sp>
      <p:sp>
        <p:nvSpPr>
          <p:cNvPr id="31" name="Google Shape;31;p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2" name="Google Shape;32;p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a:solidFill>
                  <a:srgbClr val="898989"/>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3" name="Google Shape;33;p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4" name="Google Shape;34;p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5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
        <p:cNvGrpSpPr/>
        <p:nvPr/>
      </p:nvGrpSpPr>
      <p:grpSpPr>
        <a:xfrm>
          <a:off x="0" y="0"/>
          <a:ext cx="0" cy="0"/>
          <a:chOff x="0" y="0"/>
          <a:chExt cx="0" cy="0"/>
        </a:xfrm>
      </p:grpSpPr>
      <p:pic>
        <p:nvPicPr>
          <p:cNvPr id="40" name="Google Shape;40;p7"/>
          <p:cNvPicPr preferRelativeResize="0"/>
          <p:nvPr/>
        </p:nvPicPr>
        <p:blipFill rotWithShape="1">
          <a:blip r:embed="rId3">
            <a:alphaModFix/>
          </a:blip>
          <a:srcRect/>
          <a:stretch/>
        </p:blipFill>
        <p:spPr>
          <a:xfrm>
            <a:off x="0" y="0"/>
            <a:ext cx="12191996" cy="6967536"/>
          </a:xfrm>
          <a:prstGeom prst="rect">
            <a:avLst/>
          </a:prstGeom>
          <a:noFill/>
          <a:ln>
            <a:noFill/>
          </a:ln>
        </p:spPr>
      </p:pic>
      <p:sp>
        <p:nvSpPr>
          <p:cNvPr id="41" name="Google Shape;41;p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1pPr>
            <a:lvl2pPr marR="0" lvl="1"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2pPr>
            <a:lvl3pPr marR="0" lvl="2"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3pPr>
            <a:lvl4pPr marR="0" lvl="3"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4pPr>
            <a:lvl5pPr marR="0" lvl="4"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5pPr>
            <a:lvl6pPr marR="0" lvl="5"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6pPr>
            <a:lvl7pPr marR="0" lvl="6"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7pPr>
            <a:lvl8pPr marR="0" lvl="7"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8pPr>
            <a:lvl9pPr marR="0" lvl="8"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9pPr>
          </a:lstStyle>
          <a:p>
            <a:endParaRPr/>
          </a:p>
        </p:txBody>
      </p:sp>
      <p:sp>
        <p:nvSpPr>
          <p:cNvPr id="42" name="Google Shape;42;p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3" name="Google Shape;43;p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a:solidFill>
                  <a:srgbClr val="898989"/>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4" name="Google Shape;44;p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5" name="Google Shape;45;p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5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1pPr>
            <a:lvl2pPr marR="0" lvl="1"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2pPr>
            <a:lvl3pPr marR="0" lvl="2"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3pPr>
            <a:lvl4pPr marR="0" lvl="3"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4pPr>
            <a:lvl5pPr marR="0" lvl="4"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5pPr>
            <a:lvl6pPr marR="0" lvl="5"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6pPr>
            <a:lvl7pPr marR="0" lvl="6"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7pPr>
            <a:lvl8pPr marR="0" lvl="7"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8pPr>
            <a:lvl9pPr marR="0" lvl="8"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9pPr>
          </a:lstStyle>
          <a:p>
            <a:endParaRPr/>
          </a:p>
        </p:txBody>
      </p:sp>
      <p:sp>
        <p:nvSpPr>
          <p:cNvPr id="52" name="Google Shape;52;p9"/>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3" name="Google Shape;53;p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a:solidFill>
                  <a:srgbClr val="898989"/>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4" name="Google Shape;54;p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5" name="Google Shape;55;p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6"/>
        <p:cNvGrpSpPr/>
        <p:nvPr/>
      </p:nvGrpSpPr>
      <p:grpSpPr>
        <a:xfrm>
          <a:off x="0" y="0"/>
          <a:ext cx="0" cy="0"/>
          <a:chOff x="0" y="0"/>
          <a:chExt cx="0" cy="0"/>
        </a:xfrm>
      </p:grpSpPr>
      <p:pic>
        <p:nvPicPr>
          <p:cNvPr id="57" name="Google Shape;57;p10"/>
          <p:cNvPicPr preferRelativeResize="0"/>
          <p:nvPr/>
        </p:nvPicPr>
        <p:blipFill rotWithShape="1">
          <a:blip r:embed="rId3">
            <a:alphaModFix/>
          </a:blip>
          <a:srcRect/>
          <a:stretch/>
        </p:blipFill>
        <p:spPr>
          <a:xfrm>
            <a:off x="0" y="9525"/>
            <a:ext cx="12191996" cy="6838952"/>
          </a:xfrm>
          <a:prstGeom prst="rect">
            <a:avLst/>
          </a:prstGeom>
          <a:noFill/>
          <a:ln>
            <a:noFill/>
          </a:ln>
        </p:spPr>
      </p:pic>
      <p:sp>
        <p:nvSpPr>
          <p:cNvPr id="58" name="Google Shape;58;p10"/>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1pPr>
            <a:lvl2pPr marR="0" lvl="1"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2pPr>
            <a:lvl3pPr marR="0" lvl="2"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3pPr>
            <a:lvl4pPr marR="0" lvl="3"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4pPr>
            <a:lvl5pPr marR="0" lvl="4"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5pPr>
            <a:lvl6pPr marR="0" lvl="5"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6pPr>
            <a:lvl7pPr marR="0" lvl="6"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7pPr>
            <a:lvl8pPr marR="0" lvl="7"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8pPr>
            <a:lvl9pPr marR="0" lvl="8"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9pPr>
          </a:lstStyle>
          <a:p>
            <a:endParaRPr/>
          </a:p>
        </p:txBody>
      </p:sp>
      <p:sp>
        <p:nvSpPr>
          <p:cNvPr id="59" name="Google Shape;59;p10"/>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0" name="Google Shape;60;p10"/>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a:solidFill>
                  <a:srgbClr val="898989"/>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1" name="Google Shape;61;p1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2" name="Google Shape;62;p1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5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7"/>
        <p:cNvGrpSpPr/>
        <p:nvPr/>
      </p:nvGrpSpPr>
      <p:grpSpPr>
        <a:xfrm>
          <a:off x="0" y="0"/>
          <a:ext cx="0" cy="0"/>
          <a:chOff x="0" y="0"/>
          <a:chExt cx="0" cy="0"/>
        </a:xfrm>
      </p:grpSpPr>
      <p:pic>
        <p:nvPicPr>
          <p:cNvPr id="68" name="Google Shape;68;p12"/>
          <p:cNvPicPr preferRelativeResize="0"/>
          <p:nvPr/>
        </p:nvPicPr>
        <p:blipFill rotWithShape="1">
          <a:blip r:embed="rId3">
            <a:alphaModFix/>
          </a:blip>
          <a:srcRect/>
          <a:stretch/>
        </p:blipFill>
        <p:spPr>
          <a:xfrm>
            <a:off x="0" y="9525"/>
            <a:ext cx="12191996" cy="6848473"/>
          </a:xfrm>
          <a:prstGeom prst="rect">
            <a:avLst/>
          </a:prstGeom>
          <a:noFill/>
          <a:ln>
            <a:noFill/>
          </a:ln>
        </p:spPr>
      </p:pic>
      <p:sp>
        <p:nvSpPr>
          <p:cNvPr id="69" name="Google Shape;69;p12"/>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1pPr>
            <a:lvl2pPr marR="0" lvl="1"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2pPr>
            <a:lvl3pPr marR="0" lvl="2"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3pPr>
            <a:lvl4pPr marR="0" lvl="3"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4pPr>
            <a:lvl5pPr marR="0" lvl="4"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5pPr>
            <a:lvl6pPr marR="0" lvl="5"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6pPr>
            <a:lvl7pPr marR="0" lvl="6"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7pPr>
            <a:lvl8pPr marR="0" lvl="7"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8pPr>
            <a:lvl9pPr marR="0" lvl="8"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9pPr>
          </a:lstStyle>
          <a:p>
            <a:endParaRPr/>
          </a:p>
        </p:txBody>
      </p:sp>
      <p:sp>
        <p:nvSpPr>
          <p:cNvPr id="70" name="Google Shape;70;p12"/>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1" name="Google Shape;71;p1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a:solidFill>
                  <a:srgbClr val="898989"/>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2" name="Google Shape;72;p1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3" name="Google Shape;73;p1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5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8"/>
        <p:cNvGrpSpPr/>
        <p:nvPr/>
      </p:nvGrpSpPr>
      <p:grpSpPr>
        <a:xfrm>
          <a:off x="0" y="0"/>
          <a:ext cx="0" cy="0"/>
          <a:chOff x="0" y="0"/>
          <a:chExt cx="0" cy="0"/>
        </a:xfrm>
      </p:grpSpPr>
      <p:pic>
        <p:nvPicPr>
          <p:cNvPr id="79" name="Google Shape;79;p14"/>
          <p:cNvPicPr preferRelativeResize="0"/>
          <p:nvPr/>
        </p:nvPicPr>
        <p:blipFill rotWithShape="1">
          <a:blip r:embed="rId3">
            <a:alphaModFix/>
          </a:blip>
          <a:srcRect/>
          <a:stretch/>
        </p:blipFill>
        <p:spPr>
          <a:xfrm>
            <a:off x="-225425" y="5549900"/>
            <a:ext cx="1558927" cy="1577971"/>
          </a:xfrm>
          <a:prstGeom prst="rect">
            <a:avLst/>
          </a:prstGeom>
          <a:noFill/>
          <a:ln>
            <a:noFill/>
          </a:ln>
        </p:spPr>
      </p:pic>
      <p:pic>
        <p:nvPicPr>
          <p:cNvPr id="80" name="Google Shape;80;p14"/>
          <p:cNvPicPr preferRelativeResize="0"/>
          <p:nvPr/>
        </p:nvPicPr>
        <p:blipFill rotWithShape="1">
          <a:blip r:embed="rId4">
            <a:alphaModFix/>
          </a:blip>
          <a:srcRect l="22712" t="10185" r="23300" b="15740"/>
          <a:stretch/>
        </p:blipFill>
        <p:spPr>
          <a:xfrm>
            <a:off x="9872662" y="5638800"/>
            <a:ext cx="2378076" cy="1219199"/>
          </a:xfrm>
          <a:prstGeom prst="rect">
            <a:avLst/>
          </a:prstGeom>
          <a:noFill/>
          <a:ln>
            <a:noFill/>
          </a:ln>
        </p:spPr>
      </p:pic>
      <p:sp>
        <p:nvSpPr>
          <p:cNvPr id="81" name="Google Shape;81;p1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1pPr>
            <a:lvl2pPr marR="0" lvl="1"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2pPr>
            <a:lvl3pPr marR="0" lvl="2"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3pPr>
            <a:lvl4pPr marR="0" lvl="3"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4pPr>
            <a:lvl5pPr marR="0" lvl="4"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5pPr>
            <a:lvl6pPr marR="0" lvl="5"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6pPr>
            <a:lvl7pPr marR="0" lvl="6"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7pPr>
            <a:lvl8pPr marR="0" lvl="7"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8pPr>
            <a:lvl9pPr marR="0" lvl="8" algn="l" rtl="0">
              <a:lnSpc>
                <a:spcPct val="90000"/>
              </a:lnSpc>
              <a:spcBef>
                <a:spcPts val="0"/>
              </a:spcBef>
              <a:spcAft>
                <a:spcPts val="0"/>
              </a:spcAft>
              <a:buSzPts val="1400"/>
              <a:buNone/>
              <a:defRPr sz="4400" b="1" i="0" u="none" strike="noStrike" cap="none">
                <a:solidFill>
                  <a:schemeClr val="dk1"/>
                </a:solidFill>
                <a:latin typeface="Arial"/>
                <a:ea typeface="Arial"/>
                <a:cs typeface="Arial"/>
                <a:sym typeface="Arial"/>
              </a:defRPr>
            </a:lvl9pPr>
          </a:lstStyle>
          <a:p>
            <a:endParaRPr/>
          </a:p>
        </p:txBody>
      </p:sp>
      <p:sp>
        <p:nvSpPr>
          <p:cNvPr id="82" name="Google Shape;82;p14"/>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6"/>
          <p:cNvSpPr txBox="1"/>
          <p:nvPr/>
        </p:nvSpPr>
        <p:spPr>
          <a:xfrm>
            <a:off x="360362" y="2487612"/>
            <a:ext cx="7404000" cy="273917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31EA0"/>
              </a:buClr>
              <a:buSzPts val="2800"/>
              <a:buFont typeface="Arial"/>
              <a:buNone/>
            </a:pPr>
            <a:r>
              <a:rPr lang="en-US" sz="2800" b="1" i="0" u="none" strike="noStrike" cap="none" dirty="0">
                <a:solidFill>
                  <a:srgbClr val="031EA0"/>
                </a:solidFill>
                <a:latin typeface="Arial"/>
                <a:ea typeface="Arial"/>
                <a:cs typeface="Arial"/>
                <a:sym typeface="Arial"/>
              </a:rPr>
              <a:t>“</a:t>
            </a:r>
            <a:r>
              <a:rPr lang="es-MX" sz="2800" b="1" i="0" u="none" strike="noStrike" cap="none" dirty="0">
                <a:solidFill>
                  <a:srgbClr val="031EA0"/>
                </a:solidFill>
                <a:latin typeface="Arial"/>
                <a:ea typeface="Arial"/>
                <a:cs typeface="Arial"/>
                <a:sym typeface="Arial"/>
              </a:rPr>
              <a:t>Matrices en la programación de Videojuegos</a:t>
            </a:r>
            <a:r>
              <a:rPr lang="en-US" sz="2800" b="1" i="0" u="none" strike="noStrike" cap="none" dirty="0">
                <a:solidFill>
                  <a:srgbClr val="031EA0"/>
                </a:solidFill>
                <a:latin typeface="Arial"/>
                <a:ea typeface="Arial"/>
                <a:cs typeface="Arial"/>
                <a:sym typeface="Arial"/>
              </a:rPr>
              <a:t>”.</a:t>
            </a:r>
            <a:endParaRPr dirty="0"/>
          </a:p>
          <a:p>
            <a:pPr marL="0" marR="0" lvl="0" indent="0" algn="l" rtl="0">
              <a:lnSpc>
                <a:spcPct val="100000"/>
              </a:lnSpc>
              <a:spcBef>
                <a:spcPts val="0"/>
              </a:spcBef>
              <a:spcAft>
                <a:spcPts val="0"/>
              </a:spcAft>
              <a:buClr>
                <a:schemeClr val="dk1"/>
              </a:buClr>
              <a:buSzPts val="2000"/>
              <a:buFont typeface="Arial"/>
              <a:buNone/>
            </a:pPr>
            <a:endParaRPr sz="2000" b="1" i="0" u="none" strike="noStrike" cap="none" dirty="0">
              <a:solidFill>
                <a:srgbClr val="031EA0"/>
              </a:solidFill>
              <a:latin typeface="Arial"/>
              <a:ea typeface="Arial"/>
              <a:cs typeface="Arial"/>
              <a:sym typeface="Arial"/>
            </a:endParaRPr>
          </a:p>
          <a:p>
            <a:pPr marL="0" marR="0" lvl="0" indent="0" algn="l" rtl="0">
              <a:lnSpc>
                <a:spcPct val="100000"/>
              </a:lnSpc>
              <a:spcBef>
                <a:spcPts val="0"/>
              </a:spcBef>
              <a:spcAft>
                <a:spcPts val="0"/>
              </a:spcAft>
              <a:buClr>
                <a:srgbClr val="031EA0"/>
              </a:buClr>
              <a:buSzPts val="1600"/>
              <a:buFont typeface="Arial"/>
              <a:buNone/>
            </a:pPr>
            <a:r>
              <a:rPr lang="en-US" sz="1600" b="1" i="0" u="none" strike="noStrike" cap="none" dirty="0" err="1">
                <a:solidFill>
                  <a:srgbClr val="031EA0"/>
                </a:solidFill>
                <a:latin typeface="Arial"/>
                <a:ea typeface="Arial"/>
                <a:cs typeface="Arial"/>
                <a:sym typeface="Arial"/>
              </a:rPr>
              <a:t>Integrantes</a:t>
            </a:r>
            <a:r>
              <a:rPr lang="en-US" sz="1600" b="1" i="0" u="none" strike="noStrike" cap="none" dirty="0">
                <a:solidFill>
                  <a:srgbClr val="031EA0"/>
                </a:solidFill>
                <a:latin typeface="Arial"/>
                <a:ea typeface="Arial"/>
                <a:cs typeface="Arial"/>
                <a:sym typeface="Arial"/>
              </a:rPr>
              <a:t>:</a:t>
            </a:r>
            <a:endParaRPr dirty="0"/>
          </a:p>
          <a:p>
            <a:pPr marL="0" marR="0" lvl="0" indent="0" algn="l" rtl="0">
              <a:lnSpc>
                <a:spcPct val="100000"/>
              </a:lnSpc>
              <a:spcBef>
                <a:spcPts val="0"/>
              </a:spcBef>
              <a:spcAft>
                <a:spcPts val="0"/>
              </a:spcAft>
              <a:buClr>
                <a:srgbClr val="031EA0"/>
              </a:buClr>
              <a:buSzPts val="1600"/>
              <a:buFont typeface="Arial"/>
              <a:buNone/>
            </a:pPr>
            <a:r>
              <a:rPr lang="en-US" sz="1600" b="1" dirty="0">
                <a:solidFill>
                  <a:srgbClr val="031EA0"/>
                </a:solidFill>
              </a:rPr>
              <a:t>Patrick Arroyo</a:t>
            </a:r>
            <a:endParaRPr dirty="0"/>
          </a:p>
          <a:p>
            <a:pPr marL="0" marR="0" lvl="0" indent="0" algn="l" rtl="0">
              <a:lnSpc>
                <a:spcPct val="100000"/>
              </a:lnSpc>
              <a:spcBef>
                <a:spcPts val="0"/>
              </a:spcBef>
              <a:spcAft>
                <a:spcPts val="0"/>
              </a:spcAft>
              <a:buClr>
                <a:srgbClr val="031EA0"/>
              </a:buClr>
              <a:buSzPts val="1600"/>
              <a:buFont typeface="Arial"/>
              <a:buNone/>
            </a:pPr>
            <a:r>
              <a:rPr lang="en-US" sz="1600" b="1" dirty="0">
                <a:solidFill>
                  <a:srgbClr val="031EA0"/>
                </a:solidFill>
              </a:rPr>
              <a:t>Ashely Garcia</a:t>
            </a:r>
            <a:endParaRPr dirty="0"/>
          </a:p>
          <a:p>
            <a:pPr marL="0" marR="0" lvl="0" indent="0" algn="l" rtl="0">
              <a:lnSpc>
                <a:spcPct val="100000"/>
              </a:lnSpc>
              <a:spcBef>
                <a:spcPts val="0"/>
              </a:spcBef>
              <a:spcAft>
                <a:spcPts val="0"/>
              </a:spcAft>
              <a:buClr>
                <a:srgbClr val="031EA0"/>
              </a:buClr>
              <a:buSzPts val="1600"/>
              <a:buFont typeface="Arial"/>
              <a:buNone/>
            </a:pPr>
            <a:r>
              <a:rPr lang="en-US" sz="1600" b="1" dirty="0">
                <a:solidFill>
                  <a:srgbClr val="031EA0"/>
                </a:solidFill>
              </a:rPr>
              <a:t>Jared Oviedo</a:t>
            </a:r>
            <a:endParaRPr dirty="0"/>
          </a:p>
          <a:p>
            <a:pPr marL="0" marR="0" lvl="0" indent="0" algn="l" rtl="0">
              <a:lnSpc>
                <a:spcPct val="100000"/>
              </a:lnSpc>
              <a:spcBef>
                <a:spcPts val="0"/>
              </a:spcBef>
              <a:spcAft>
                <a:spcPts val="0"/>
              </a:spcAft>
              <a:buClr>
                <a:srgbClr val="031EA0"/>
              </a:buClr>
              <a:buSzPts val="1600"/>
              <a:buFont typeface="Arial"/>
              <a:buNone/>
            </a:pPr>
            <a:r>
              <a:rPr lang="en-US" sz="1600" b="1" dirty="0">
                <a:solidFill>
                  <a:srgbClr val="031EA0"/>
                </a:solidFill>
              </a:rPr>
              <a:t>Santiago Garcia</a:t>
            </a:r>
          </a:p>
          <a:p>
            <a:pPr marL="0" marR="0" lvl="0" indent="0" algn="l" rtl="0">
              <a:lnSpc>
                <a:spcPct val="100000"/>
              </a:lnSpc>
              <a:spcBef>
                <a:spcPts val="0"/>
              </a:spcBef>
              <a:spcAft>
                <a:spcPts val="0"/>
              </a:spcAft>
              <a:buClr>
                <a:srgbClr val="031EA0"/>
              </a:buClr>
              <a:buSzPts val="1600"/>
              <a:buFont typeface="Arial"/>
              <a:buNone/>
            </a:pPr>
            <a:r>
              <a:rPr lang="en-US" sz="1600" b="1" dirty="0">
                <a:solidFill>
                  <a:srgbClr val="031EA0"/>
                </a:solidFill>
              </a:rPr>
              <a:t>Angel Jimenez</a:t>
            </a:r>
            <a:endParaRPr dirty="0"/>
          </a:p>
        </p:txBody>
      </p:sp>
      <p:sp>
        <p:nvSpPr>
          <p:cNvPr id="92" name="Google Shape;92;p16"/>
          <p:cNvSpPr txBox="1"/>
          <p:nvPr/>
        </p:nvSpPr>
        <p:spPr>
          <a:xfrm>
            <a:off x="7286625" y="368300"/>
            <a:ext cx="4194300" cy="267761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31EA0"/>
              </a:buClr>
              <a:buSzPts val="2400"/>
              <a:buFont typeface="Arial"/>
              <a:buNone/>
            </a:pPr>
            <a:r>
              <a:rPr lang="en-US" sz="2400" b="1" i="0" u="none" strike="noStrike" cap="none" dirty="0" err="1">
                <a:solidFill>
                  <a:srgbClr val="031EA0"/>
                </a:solidFill>
                <a:latin typeface="Arial"/>
                <a:ea typeface="Arial"/>
                <a:cs typeface="Arial"/>
                <a:sym typeface="Arial"/>
              </a:rPr>
              <a:t>Nombre</a:t>
            </a:r>
            <a:r>
              <a:rPr lang="en-US" sz="2400" b="1" i="0" u="none" strike="noStrike" cap="none" dirty="0">
                <a:solidFill>
                  <a:srgbClr val="031EA0"/>
                </a:solidFill>
                <a:latin typeface="Arial"/>
                <a:ea typeface="Arial"/>
                <a:cs typeface="Arial"/>
                <a:sym typeface="Arial"/>
              </a:rPr>
              <a:t> del </a:t>
            </a:r>
            <a:r>
              <a:rPr lang="en-US" sz="2400" b="1" i="0" u="none" strike="noStrike" cap="none" dirty="0" err="1">
                <a:solidFill>
                  <a:srgbClr val="031EA0"/>
                </a:solidFill>
                <a:latin typeface="Arial"/>
                <a:ea typeface="Arial"/>
                <a:cs typeface="Arial"/>
                <a:sym typeface="Arial"/>
              </a:rPr>
              <a:t>curso</a:t>
            </a:r>
            <a:r>
              <a:rPr lang="en-US" sz="2400" b="1" i="0" u="none" strike="noStrike" cap="none" dirty="0">
                <a:solidFill>
                  <a:srgbClr val="031EA0"/>
                </a:solidFill>
                <a:latin typeface="Arial"/>
                <a:ea typeface="Arial"/>
                <a:cs typeface="Arial"/>
                <a:sym typeface="Arial"/>
              </a:rPr>
              <a:t>: Algebra Lineal</a:t>
            </a:r>
            <a:endParaRPr dirty="0"/>
          </a:p>
          <a:p>
            <a:pPr marL="0" marR="0" lvl="0" indent="0" algn="l" rtl="0">
              <a:lnSpc>
                <a:spcPct val="100000"/>
              </a:lnSpc>
              <a:spcBef>
                <a:spcPts val="0"/>
              </a:spcBef>
              <a:spcAft>
                <a:spcPts val="0"/>
              </a:spcAft>
              <a:buClr>
                <a:schemeClr val="dk1"/>
              </a:buClr>
              <a:buSzPts val="2400"/>
              <a:buFont typeface="Arial"/>
              <a:buNone/>
            </a:pPr>
            <a:endParaRPr sz="2400" b="1" i="0" u="none" strike="noStrike" cap="none" dirty="0">
              <a:solidFill>
                <a:srgbClr val="031EA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400"/>
              <a:buFont typeface="Arial"/>
              <a:buNone/>
            </a:pPr>
            <a:endParaRPr sz="2400" b="1" i="0" u="none" strike="noStrike" cap="none" dirty="0">
              <a:solidFill>
                <a:srgbClr val="031EA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400"/>
              <a:buFont typeface="Arial"/>
              <a:buNone/>
            </a:pPr>
            <a:endParaRPr sz="2400" b="1" i="0" u="none" strike="noStrike" cap="none" dirty="0">
              <a:solidFill>
                <a:srgbClr val="031EA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400"/>
              <a:buFont typeface="Arial"/>
              <a:buNone/>
            </a:pPr>
            <a:endParaRPr sz="2400" b="1" i="0" u="none" strike="noStrike" cap="none" dirty="0">
              <a:solidFill>
                <a:srgbClr val="031EA0"/>
              </a:solidFill>
              <a:latin typeface="Arial"/>
              <a:ea typeface="Arial"/>
              <a:cs typeface="Arial"/>
              <a:sym typeface="Arial"/>
            </a:endParaRPr>
          </a:p>
          <a:p>
            <a:pPr marL="0" marR="0" lvl="0" indent="0" algn="l" rtl="0">
              <a:lnSpc>
                <a:spcPct val="100000"/>
              </a:lnSpc>
              <a:spcBef>
                <a:spcPts val="0"/>
              </a:spcBef>
              <a:spcAft>
                <a:spcPts val="0"/>
              </a:spcAft>
              <a:buNone/>
            </a:pPr>
            <a:endParaRPr sz="2400" b="1" i="0" u="none" dirty="0">
              <a:solidFill>
                <a:srgbClr val="031EA0"/>
              </a:solidFill>
              <a:latin typeface="Arial"/>
              <a:ea typeface="Arial"/>
              <a:cs typeface="Arial"/>
              <a:sym typeface="Arial"/>
            </a:endParaRPr>
          </a:p>
        </p:txBody>
      </p:sp>
      <p:sp>
        <p:nvSpPr>
          <p:cNvPr id="93" name="Google Shape;93;p16"/>
          <p:cNvSpPr txBox="1"/>
          <p:nvPr/>
        </p:nvSpPr>
        <p:spPr>
          <a:xfrm>
            <a:off x="2873375" y="4949825"/>
            <a:ext cx="6096000" cy="107717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31EA0"/>
              </a:buClr>
              <a:buSzPts val="1600"/>
              <a:buFont typeface="Arial"/>
              <a:buNone/>
            </a:pPr>
            <a:r>
              <a:rPr lang="en-US" sz="1600" b="1" i="0" u="none" dirty="0" err="1">
                <a:solidFill>
                  <a:srgbClr val="031EA0"/>
                </a:solidFill>
                <a:latin typeface="Arial"/>
                <a:ea typeface="Arial"/>
                <a:cs typeface="Arial"/>
                <a:sym typeface="Arial"/>
              </a:rPr>
              <a:t>Profesor</a:t>
            </a:r>
            <a:r>
              <a:rPr lang="en-US" sz="1600" b="1" i="0" u="none" dirty="0">
                <a:solidFill>
                  <a:srgbClr val="031EA0"/>
                </a:solidFill>
                <a:latin typeface="Arial"/>
                <a:ea typeface="Arial"/>
                <a:cs typeface="Arial"/>
                <a:sym typeface="Arial"/>
              </a:rPr>
              <a:t>:</a:t>
            </a:r>
            <a:endParaRPr dirty="0"/>
          </a:p>
          <a:p>
            <a:pPr marL="0" marR="0" lvl="0" indent="0" algn="l" rtl="0">
              <a:lnSpc>
                <a:spcPct val="100000"/>
              </a:lnSpc>
              <a:spcBef>
                <a:spcPts val="0"/>
              </a:spcBef>
              <a:spcAft>
                <a:spcPts val="0"/>
              </a:spcAft>
              <a:buClr>
                <a:schemeClr val="dk1"/>
              </a:buClr>
              <a:buSzPts val="1600"/>
              <a:buFont typeface="Arial"/>
              <a:buNone/>
            </a:pPr>
            <a:r>
              <a:rPr lang="es-419" sz="1600" b="1" i="0" u="none" dirty="0">
                <a:solidFill>
                  <a:srgbClr val="031EA0"/>
                </a:solidFill>
                <a:latin typeface="Arial"/>
                <a:ea typeface="Arial"/>
                <a:cs typeface="Arial"/>
                <a:sym typeface="Arial"/>
              </a:rPr>
              <a:t>Johanna Rivera</a:t>
            </a:r>
            <a:endParaRPr sz="1600" b="1" i="0" u="none" dirty="0">
              <a:solidFill>
                <a:srgbClr val="031EA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600"/>
              <a:buFont typeface="Arial"/>
              <a:buNone/>
            </a:pPr>
            <a:endParaRPr sz="1600" b="1" i="0" u="none" dirty="0">
              <a:solidFill>
                <a:srgbClr val="031EA0"/>
              </a:solidFill>
              <a:latin typeface="Arial"/>
              <a:ea typeface="Arial"/>
              <a:cs typeface="Arial"/>
              <a:sym typeface="Arial"/>
            </a:endParaRPr>
          </a:p>
          <a:p>
            <a:pPr marL="0" marR="0" lvl="0" indent="0" algn="l" rtl="0">
              <a:lnSpc>
                <a:spcPct val="100000"/>
              </a:lnSpc>
              <a:spcBef>
                <a:spcPts val="0"/>
              </a:spcBef>
              <a:spcAft>
                <a:spcPts val="0"/>
              </a:spcAft>
              <a:buClr>
                <a:srgbClr val="031EA0"/>
              </a:buClr>
              <a:buSzPts val="1600"/>
              <a:buFont typeface="Arial"/>
              <a:buNone/>
            </a:pPr>
            <a:r>
              <a:rPr lang="en-US" sz="1600" b="1" dirty="0" err="1">
                <a:solidFill>
                  <a:srgbClr val="031EA0"/>
                </a:solidFill>
              </a:rPr>
              <a:t>Miercoles</a:t>
            </a:r>
            <a:r>
              <a:rPr lang="en-US" sz="1600" b="1" dirty="0">
                <a:solidFill>
                  <a:srgbClr val="031EA0"/>
                </a:solidFill>
              </a:rPr>
              <a:t> 13 de </a:t>
            </a:r>
            <a:r>
              <a:rPr lang="en-US" sz="1600" b="1" dirty="0" err="1">
                <a:solidFill>
                  <a:srgbClr val="031EA0"/>
                </a:solidFill>
              </a:rPr>
              <a:t>diciembre</a:t>
            </a:r>
            <a:r>
              <a:rPr lang="en-US" sz="1600" b="1" dirty="0">
                <a:solidFill>
                  <a:srgbClr val="031EA0"/>
                </a:solidFill>
              </a:rPr>
              <a:t>, 2023</a:t>
            </a:r>
            <a:endParaRPr dirty="0"/>
          </a:p>
        </p:txBody>
      </p:sp>
    </p:spTree>
  </p:cSld>
  <p:clrMapOvr>
    <a:masterClrMapping/>
  </p:clrMapOvr>
  <p:transition>
    <p:spli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838200" y="-69850"/>
            <a:ext cx="105156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600"/>
              <a:buFont typeface="Arial"/>
              <a:buNone/>
            </a:pPr>
            <a:r>
              <a:rPr lang="en-US" sz="3600" b="1" i="0" u="none">
                <a:solidFill>
                  <a:schemeClr val="dk1"/>
                </a:solidFill>
                <a:latin typeface="Arial"/>
                <a:ea typeface="Arial"/>
                <a:cs typeface="Arial"/>
                <a:sym typeface="Arial"/>
              </a:rPr>
              <a:t>Resultados:</a:t>
            </a:r>
            <a:endParaRPr/>
          </a:p>
        </p:txBody>
      </p:sp>
      <p:sp>
        <p:nvSpPr>
          <p:cNvPr id="138" name="Google Shape;138;p22"/>
          <p:cNvSpPr txBox="1">
            <a:spLocks noGrp="1"/>
          </p:cNvSpPr>
          <p:nvPr>
            <p:ph type="body" idx="1"/>
          </p:nvPr>
        </p:nvSpPr>
        <p:spPr>
          <a:xfrm>
            <a:off x="838200" y="1828800"/>
            <a:ext cx="10515600" cy="4002000"/>
          </a:xfrm>
          <a:prstGeom prst="rect">
            <a:avLst/>
          </a:prstGeom>
          <a:noFill/>
          <a:ln>
            <a:noFill/>
          </a:ln>
        </p:spPr>
        <p:txBody>
          <a:bodyPr spcFirstLastPara="1" wrap="square" lIns="91425" tIns="45700" rIns="91425" bIns="45700" anchor="t" anchorCtr="0">
            <a:noAutofit/>
          </a:bodyPr>
          <a:lstStyle/>
          <a:p>
            <a:pPr marL="0" lvl="0" indent="0" algn="just" rtl="0">
              <a:lnSpc>
                <a:spcPct val="90000"/>
              </a:lnSpc>
              <a:spcBef>
                <a:spcPts val="0"/>
              </a:spcBef>
              <a:spcAft>
                <a:spcPts val="0"/>
              </a:spcAft>
              <a:buClr>
                <a:schemeClr val="dk1"/>
              </a:buClr>
              <a:buSzPts val="2400"/>
              <a:buNone/>
            </a:pPr>
            <a:r>
              <a:rPr lang="es-MX" sz="2400" b="0" i="0" u="none" dirty="0">
                <a:solidFill>
                  <a:schemeClr val="dk1"/>
                </a:solidFill>
                <a:latin typeface="Arial"/>
                <a:ea typeface="Arial"/>
                <a:cs typeface="Arial"/>
                <a:sym typeface="Arial"/>
              </a:rPr>
              <a:t>Con la recolección de datos obtenidos, se sabe que las matrices son esenciales en el ámbito de la programación de videojuegos para sus coordenadas en el los 90 fue un gran avance en este mundo ya que fue algo innovador y ayudo a crecer, mas adelante le explicaremos como utilizamos dichas matrices y como obtuvimos los resultados </a:t>
            </a:r>
            <a:endParaRPr sz="2400" b="0" i="0" u="none" dirty="0">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3"/>
          <p:cNvSpPr txBox="1">
            <a:spLocks noGrp="1"/>
          </p:cNvSpPr>
          <p:nvPr>
            <p:ph type="title"/>
          </p:nvPr>
        </p:nvSpPr>
        <p:spPr>
          <a:xfrm>
            <a:off x="838200" y="-69850"/>
            <a:ext cx="105156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600"/>
              <a:buFont typeface="Arial"/>
              <a:buNone/>
            </a:pPr>
            <a:r>
              <a:rPr lang="en-US" sz="3600" b="1" i="0" u="none">
                <a:solidFill>
                  <a:schemeClr val="dk1"/>
                </a:solidFill>
                <a:latin typeface="Arial"/>
                <a:ea typeface="Arial"/>
                <a:cs typeface="Arial"/>
                <a:sym typeface="Arial"/>
              </a:rPr>
              <a:t>Conclusiones:</a:t>
            </a:r>
            <a:endParaRPr/>
          </a:p>
        </p:txBody>
      </p:sp>
      <p:sp>
        <p:nvSpPr>
          <p:cNvPr id="144" name="Google Shape;144;p23"/>
          <p:cNvSpPr txBox="1">
            <a:spLocks noGrp="1"/>
          </p:cNvSpPr>
          <p:nvPr>
            <p:ph type="body" idx="1"/>
          </p:nvPr>
        </p:nvSpPr>
        <p:spPr>
          <a:xfrm>
            <a:off x="838200" y="1109662"/>
            <a:ext cx="10515600" cy="5705400"/>
          </a:xfrm>
          <a:prstGeom prst="rect">
            <a:avLst/>
          </a:prstGeom>
          <a:noFill/>
          <a:ln>
            <a:noFill/>
          </a:ln>
        </p:spPr>
        <p:txBody>
          <a:bodyPr spcFirstLastPara="1" wrap="square" lIns="91425" tIns="45700" rIns="91425" bIns="45700" anchor="t" anchorCtr="0">
            <a:noAutofit/>
          </a:bodyPr>
          <a:lstStyle/>
          <a:p>
            <a:pPr lvl="0" indent="-457200" algn="just" rtl="0">
              <a:lnSpc>
                <a:spcPct val="90000"/>
              </a:lnSpc>
              <a:spcBef>
                <a:spcPts val="1000"/>
              </a:spcBef>
              <a:spcAft>
                <a:spcPts val="0"/>
              </a:spcAft>
              <a:buClr>
                <a:schemeClr val="dk1"/>
              </a:buClr>
              <a:buSzPts val="2400"/>
              <a:buAutoNum type="arabicPeriod"/>
            </a:pPr>
            <a:r>
              <a:rPr lang="es-MX" sz="2400" b="0" i="0" u="none" dirty="0">
                <a:solidFill>
                  <a:schemeClr val="dk1"/>
                </a:solidFill>
                <a:latin typeface="Arial"/>
                <a:ea typeface="Arial"/>
                <a:cs typeface="Arial"/>
                <a:sym typeface="Arial"/>
              </a:rPr>
              <a:t>La conclusión para el objetivo de evaluar la importancia de utilizar matrices en la programación de videojuegos sería que se reconoce su relevancia fundamental, destacando su papel esencial en la representación y manipulación de datos para crear experiencias visuales y jugables.</a:t>
            </a:r>
          </a:p>
          <a:p>
            <a:pPr lvl="0" indent="-457200" algn="just" rtl="0">
              <a:lnSpc>
                <a:spcPct val="90000"/>
              </a:lnSpc>
              <a:spcBef>
                <a:spcPts val="1000"/>
              </a:spcBef>
              <a:spcAft>
                <a:spcPts val="0"/>
              </a:spcAft>
              <a:buClr>
                <a:schemeClr val="dk1"/>
              </a:buClr>
              <a:buSzPts val="2400"/>
              <a:buAutoNum type="arabicPeriod"/>
            </a:pPr>
            <a:r>
              <a:rPr lang="es-MX" sz="2400" b="0" i="0" u="none" dirty="0">
                <a:solidFill>
                  <a:schemeClr val="dk1"/>
                </a:solidFill>
                <a:latin typeface="Arial"/>
                <a:ea typeface="Arial"/>
                <a:cs typeface="Arial"/>
                <a:sym typeface="Arial"/>
              </a:rPr>
              <a:t>En cuanto al objetivo de determinar los beneficios de utilizar matrices durante la programación de videojuegos, la conclusión sería que se confirma que las matrices ofrecen ventajas significativas, como la posibilidad de lograr gráficos 3D, animaciones realistas, detección precisa de colisiones y optimización del rendimiento del juego.3. Respecto a evaluar en qué estilo de videojuego se puede observar el uso de las matrices, la conclusión podría señalar que las matrices son aplicables y observables en diversos estilos de videojuegos, contribuyendo a la representación eficiente de datos en entornos de juego, independientemente del género o estilo específico.</a:t>
            </a:r>
            <a:endParaRPr sz="2400" b="0" i="0" u="none" dirty="0">
              <a:solidFill>
                <a:schemeClr val="dk1"/>
              </a:solidFill>
              <a:latin typeface="Arial"/>
              <a:ea typeface="Arial"/>
              <a:cs typeface="Arial"/>
              <a:sym typeface="Arial"/>
            </a:endParaRPr>
          </a:p>
          <a:p>
            <a:pPr marL="0" lvl="0" indent="0" algn="just" rtl="0">
              <a:lnSpc>
                <a:spcPct val="90000"/>
              </a:lnSpc>
              <a:spcBef>
                <a:spcPts val="1000"/>
              </a:spcBef>
              <a:spcAft>
                <a:spcPts val="0"/>
              </a:spcAft>
              <a:buClr>
                <a:schemeClr val="dk1"/>
              </a:buClr>
              <a:buSzPts val="2400"/>
              <a:buNone/>
            </a:pPr>
            <a:endParaRPr sz="2400" b="0" i="0" u="none" dirty="0">
              <a:solidFill>
                <a:schemeClr val="dk1"/>
              </a:solidFill>
              <a:latin typeface="Arial"/>
              <a:ea typeface="Arial"/>
              <a:cs typeface="Arial"/>
              <a:sym typeface="Arial"/>
            </a:endParaRPr>
          </a:p>
          <a:p>
            <a:pPr marL="0" lvl="0" indent="0" algn="just" rtl="0">
              <a:lnSpc>
                <a:spcPct val="90000"/>
              </a:lnSpc>
              <a:spcBef>
                <a:spcPts val="1000"/>
              </a:spcBef>
              <a:spcAft>
                <a:spcPts val="0"/>
              </a:spcAft>
              <a:buClr>
                <a:schemeClr val="dk1"/>
              </a:buClr>
              <a:buSzPts val="2400"/>
              <a:buNone/>
            </a:pPr>
            <a:endParaRPr sz="2400" b="0" i="0" u="none" dirty="0">
              <a:solidFill>
                <a:schemeClr val="dk1"/>
              </a:solidFill>
              <a:latin typeface="Arial"/>
              <a:ea typeface="Arial"/>
              <a:cs typeface="Arial"/>
              <a:sym typeface="Arial"/>
            </a:endParaRPr>
          </a:p>
          <a:p>
            <a:pPr marL="228600" lvl="0" indent="-76200" algn="l" rtl="0">
              <a:lnSpc>
                <a:spcPct val="90000"/>
              </a:lnSpc>
              <a:spcBef>
                <a:spcPts val="1000"/>
              </a:spcBef>
              <a:spcAft>
                <a:spcPts val="0"/>
              </a:spcAft>
              <a:buClr>
                <a:schemeClr val="dk1"/>
              </a:buClr>
              <a:buSzPts val="2400"/>
              <a:buNone/>
            </a:pPr>
            <a:endParaRPr sz="2400" b="0" i="0" u="none" dirty="0">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3"/>
          <p:cNvSpPr txBox="1">
            <a:spLocks noGrp="1"/>
          </p:cNvSpPr>
          <p:nvPr>
            <p:ph type="title"/>
          </p:nvPr>
        </p:nvSpPr>
        <p:spPr>
          <a:xfrm>
            <a:off x="838200" y="-69850"/>
            <a:ext cx="105156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600"/>
              <a:buFont typeface="Arial"/>
              <a:buNone/>
            </a:pPr>
            <a:r>
              <a:rPr lang="en-US" sz="3600" b="1" i="0" u="none">
                <a:solidFill>
                  <a:schemeClr val="dk1"/>
                </a:solidFill>
                <a:latin typeface="Arial"/>
                <a:ea typeface="Arial"/>
                <a:cs typeface="Arial"/>
                <a:sym typeface="Arial"/>
              </a:rPr>
              <a:t>Conclusiones:</a:t>
            </a:r>
            <a:endParaRPr/>
          </a:p>
        </p:txBody>
      </p:sp>
      <p:sp>
        <p:nvSpPr>
          <p:cNvPr id="144" name="Google Shape;144;p23"/>
          <p:cNvSpPr txBox="1">
            <a:spLocks noGrp="1"/>
          </p:cNvSpPr>
          <p:nvPr>
            <p:ph type="body" idx="1"/>
          </p:nvPr>
        </p:nvSpPr>
        <p:spPr>
          <a:xfrm>
            <a:off x="838200" y="1109662"/>
            <a:ext cx="10515600" cy="5705400"/>
          </a:xfrm>
          <a:prstGeom prst="rect">
            <a:avLst/>
          </a:prstGeom>
          <a:noFill/>
          <a:ln>
            <a:noFill/>
          </a:ln>
        </p:spPr>
        <p:txBody>
          <a:bodyPr spcFirstLastPara="1" wrap="square" lIns="91425" tIns="45700" rIns="91425" bIns="45700" anchor="t" anchorCtr="0">
            <a:noAutofit/>
          </a:bodyPr>
          <a:lstStyle/>
          <a:p>
            <a:pPr marL="0" lvl="0" indent="0" algn="just" rtl="0">
              <a:lnSpc>
                <a:spcPct val="90000"/>
              </a:lnSpc>
              <a:spcBef>
                <a:spcPts val="1000"/>
              </a:spcBef>
              <a:spcAft>
                <a:spcPts val="0"/>
              </a:spcAft>
              <a:buClr>
                <a:schemeClr val="dk1"/>
              </a:buClr>
              <a:buSzPts val="2400"/>
              <a:buNone/>
            </a:pPr>
            <a:r>
              <a:rPr lang="es-MX" sz="2400" b="0" i="0" u="none" dirty="0">
                <a:solidFill>
                  <a:schemeClr val="dk1"/>
                </a:solidFill>
                <a:latin typeface="Arial"/>
                <a:ea typeface="Arial"/>
                <a:cs typeface="Arial"/>
                <a:sym typeface="Arial"/>
              </a:rPr>
              <a:t>3. 	Respecto a evaluar en qué estilo de videojuego se puede observar el uso de las matrices, la conclusión podría señalar que las matrices son aplicables y observables en diversos estilos de videojuegos, contribuyendo a la representación eficiente de datos en entornos de juego, independientemente del género o estilo específico.</a:t>
            </a:r>
            <a:endParaRPr sz="2400" b="0" i="0" u="none" dirty="0">
              <a:solidFill>
                <a:schemeClr val="dk1"/>
              </a:solidFill>
              <a:latin typeface="Arial"/>
              <a:ea typeface="Arial"/>
              <a:cs typeface="Arial"/>
              <a:sym typeface="Arial"/>
            </a:endParaRPr>
          </a:p>
          <a:p>
            <a:pPr marL="0" lvl="0" indent="0" algn="just" rtl="0">
              <a:lnSpc>
                <a:spcPct val="90000"/>
              </a:lnSpc>
              <a:spcBef>
                <a:spcPts val="1000"/>
              </a:spcBef>
              <a:spcAft>
                <a:spcPts val="0"/>
              </a:spcAft>
              <a:buClr>
                <a:schemeClr val="dk1"/>
              </a:buClr>
              <a:buSzPts val="2400"/>
              <a:buNone/>
            </a:pPr>
            <a:endParaRPr sz="2400" b="0" i="0" u="none" dirty="0">
              <a:solidFill>
                <a:schemeClr val="dk1"/>
              </a:solidFill>
              <a:latin typeface="Arial"/>
              <a:ea typeface="Arial"/>
              <a:cs typeface="Arial"/>
              <a:sym typeface="Arial"/>
            </a:endParaRPr>
          </a:p>
          <a:p>
            <a:pPr marL="0" lvl="0" indent="0" algn="just" rtl="0">
              <a:lnSpc>
                <a:spcPct val="90000"/>
              </a:lnSpc>
              <a:spcBef>
                <a:spcPts val="1000"/>
              </a:spcBef>
              <a:spcAft>
                <a:spcPts val="0"/>
              </a:spcAft>
              <a:buClr>
                <a:schemeClr val="dk1"/>
              </a:buClr>
              <a:buSzPts val="2400"/>
              <a:buNone/>
            </a:pPr>
            <a:endParaRPr sz="2400" b="0" i="0" u="none" dirty="0">
              <a:solidFill>
                <a:schemeClr val="dk1"/>
              </a:solidFill>
              <a:latin typeface="Arial"/>
              <a:ea typeface="Arial"/>
              <a:cs typeface="Arial"/>
              <a:sym typeface="Arial"/>
            </a:endParaRPr>
          </a:p>
          <a:p>
            <a:pPr marL="228600" lvl="0" indent="-76200" algn="l" rtl="0">
              <a:lnSpc>
                <a:spcPct val="90000"/>
              </a:lnSpc>
              <a:spcBef>
                <a:spcPts val="1000"/>
              </a:spcBef>
              <a:spcAft>
                <a:spcPts val="0"/>
              </a:spcAft>
              <a:buClr>
                <a:schemeClr val="dk1"/>
              </a:buClr>
              <a:buSzPts val="2400"/>
              <a:buNone/>
            </a:pPr>
            <a:endParaRPr sz="2400" b="0" i="0" u="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24461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Arial"/>
              <a:buNone/>
            </a:pPr>
            <a:r>
              <a:rPr lang="en-US" sz="4400" b="1" i="0" u="none">
                <a:solidFill>
                  <a:schemeClr val="dk1"/>
                </a:solidFill>
                <a:latin typeface="Arial"/>
                <a:ea typeface="Arial"/>
                <a:cs typeface="Arial"/>
                <a:sym typeface="Arial"/>
              </a:rPr>
              <a:t>Resumen</a:t>
            </a:r>
            <a:endParaRPr/>
          </a:p>
        </p:txBody>
      </p:sp>
      <p:sp>
        <p:nvSpPr>
          <p:cNvPr id="99" name="Google Shape;99;p17"/>
          <p:cNvSpPr txBox="1">
            <a:spLocks noGrp="1"/>
          </p:cNvSpPr>
          <p:nvPr>
            <p:ph type="body" idx="1"/>
          </p:nvPr>
        </p:nvSpPr>
        <p:spPr>
          <a:xfrm>
            <a:off x="376084" y="1209368"/>
            <a:ext cx="11265310" cy="40020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2800"/>
              <a:buNone/>
            </a:pPr>
            <a:r>
              <a:rPr lang="es-MX" sz="2400" dirty="0"/>
              <a:t>El texto resalta la importancia de las matrices en la programación de videojuegos, describiendo su función esencial en la representación y manipulación de datos para crear experiencias interactivas. Se plantea un problema sobre cómo evidenciar el uso de matrices en videojuegos y se justifica su relevancia en la creación de gráficos 3D, animaciones realistas y detección de colisiones. Se establecen objetivos para analizar y explotar el uso de matrices, y se menciona brevemente el marco histórico y teórico. Se concluye destacando el papel fundamental de las matrices en juegos populares como </a:t>
            </a:r>
            <a:r>
              <a:rPr lang="es-MX" sz="2400" dirty="0" err="1"/>
              <a:t>Doom</a:t>
            </a:r>
            <a:r>
              <a:rPr lang="es-MX" sz="2400" dirty="0"/>
              <a:t>, Super Mario 64 y </a:t>
            </a:r>
            <a:r>
              <a:rPr lang="es-MX" sz="2400" dirty="0" err="1"/>
              <a:t>God</a:t>
            </a:r>
            <a:r>
              <a:rPr lang="es-MX" sz="2400" dirty="0"/>
              <a:t> </a:t>
            </a:r>
            <a:r>
              <a:rPr lang="es-MX" sz="2400" dirty="0" err="1"/>
              <a:t>of</a:t>
            </a:r>
            <a:r>
              <a:rPr lang="es-MX" sz="2400" dirty="0"/>
              <a:t> </a:t>
            </a:r>
            <a:r>
              <a:rPr lang="es-MX" sz="2400" dirty="0" err="1"/>
              <a:t>War</a:t>
            </a:r>
            <a:r>
              <a:rPr lang="es-MX" sz="2400" dirty="0"/>
              <a:t>.</a:t>
            </a:r>
            <a:endParaRPr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p:nvPr/>
        </p:nvSpPr>
        <p:spPr>
          <a:xfrm>
            <a:off x="327025" y="260350"/>
            <a:ext cx="11415600" cy="646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3600"/>
              <a:buFont typeface="Arial"/>
              <a:buNone/>
            </a:pPr>
            <a:r>
              <a:rPr lang="en-US" sz="3600" b="1" i="0" u="none">
                <a:solidFill>
                  <a:schemeClr val="lt1"/>
                </a:solidFill>
                <a:latin typeface="Arial"/>
                <a:ea typeface="Arial"/>
                <a:cs typeface="Arial"/>
                <a:sym typeface="Arial"/>
              </a:rPr>
              <a:t>Problemática que se desea resolver:</a:t>
            </a:r>
            <a:endParaRPr/>
          </a:p>
        </p:txBody>
      </p:sp>
      <p:cxnSp>
        <p:nvCxnSpPr>
          <p:cNvPr id="105" name="Google Shape;105;p18"/>
          <p:cNvCxnSpPr/>
          <p:nvPr/>
        </p:nvCxnSpPr>
        <p:spPr>
          <a:xfrm>
            <a:off x="2100262" y="1066800"/>
            <a:ext cx="7870800" cy="0"/>
          </a:xfrm>
          <a:prstGeom prst="straightConnector1">
            <a:avLst/>
          </a:prstGeom>
          <a:noFill/>
          <a:ln w="28575" cap="flat" cmpd="sng">
            <a:solidFill>
              <a:srgbClr val="FFC000"/>
            </a:solidFill>
            <a:prstDash val="solid"/>
            <a:miter lim="800000"/>
            <a:headEnd type="none" w="med" len="med"/>
            <a:tailEnd type="none" w="med" len="med"/>
          </a:ln>
        </p:spPr>
      </p:cxnSp>
      <p:sp>
        <p:nvSpPr>
          <p:cNvPr id="106" name="Google Shape;106;p18"/>
          <p:cNvSpPr txBox="1"/>
          <p:nvPr/>
        </p:nvSpPr>
        <p:spPr>
          <a:xfrm>
            <a:off x="999325" y="1141976"/>
            <a:ext cx="10071000" cy="353939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lt1"/>
              </a:buClr>
              <a:buSzPts val="2800"/>
              <a:buFont typeface="Times New Roman"/>
              <a:buNone/>
            </a:pPr>
            <a:r>
              <a:rPr lang="en-US" sz="2800" b="0" i="0" u="none" dirty="0">
                <a:solidFill>
                  <a:schemeClr val="lt1"/>
                </a:solidFill>
                <a:latin typeface="Times New Roman"/>
                <a:ea typeface="Times New Roman"/>
                <a:cs typeface="Times New Roman"/>
                <a:sym typeface="Times New Roman"/>
              </a:rPr>
              <a:t>.</a:t>
            </a:r>
            <a:r>
              <a:rPr lang="es-MX" sz="2800" b="0" i="0" u="none" dirty="0">
                <a:solidFill>
                  <a:schemeClr val="lt1"/>
                </a:solidFill>
                <a:latin typeface="Times New Roman"/>
                <a:ea typeface="Times New Roman"/>
                <a:cs typeface="Times New Roman"/>
                <a:sym typeface="Times New Roman"/>
              </a:rPr>
              <a:t> En muchos videojuegos, el terreno es representado mediante una matriz de celda la cual se utiliza con fines como para definir y hacer coordenadas de objetos o personajes donde podemos aplicar movimientos de traslación, rotación y escalado de acá es donde surge la duda y se crea nuestra pegunta.</a:t>
            </a:r>
          </a:p>
          <a:p>
            <a:pPr marL="0" marR="0" lvl="0" indent="0" algn="just" rtl="0">
              <a:lnSpc>
                <a:spcPct val="100000"/>
              </a:lnSpc>
              <a:spcBef>
                <a:spcPts val="0"/>
              </a:spcBef>
              <a:spcAft>
                <a:spcPts val="0"/>
              </a:spcAft>
              <a:buClr>
                <a:schemeClr val="lt1"/>
              </a:buClr>
              <a:buSzPts val="2800"/>
              <a:buFont typeface="Times New Roman"/>
              <a:buNone/>
            </a:pPr>
            <a:r>
              <a:rPr lang="es-MX" sz="2800" b="0" i="0" u="none" dirty="0">
                <a:solidFill>
                  <a:schemeClr val="lt1"/>
                </a:solidFill>
                <a:latin typeface="Times New Roman"/>
                <a:ea typeface="Times New Roman"/>
                <a:cs typeface="Times New Roman"/>
                <a:sym typeface="Times New Roman"/>
              </a:rPr>
              <a:t>¿Cómo podemos evidenciar que se utilizan matrices para conocer sus coordenadas ya sean del juego o del personaje ?</a:t>
            </a:r>
            <a:endParaRPr dirty="0"/>
          </a:p>
          <a:p>
            <a:pPr marL="0" marR="0" lvl="0" indent="0" algn="just" rtl="0">
              <a:lnSpc>
                <a:spcPct val="100000"/>
              </a:lnSpc>
              <a:spcBef>
                <a:spcPts val="0"/>
              </a:spcBef>
              <a:spcAft>
                <a:spcPts val="0"/>
              </a:spcAft>
              <a:buClr>
                <a:schemeClr val="dk1"/>
              </a:buClr>
              <a:buSzPts val="2800"/>
              <a:buFont typeface="Arial"/>
              <a:buNone/>
            </a:pPr>
            <a:endParaRPr sz="2800" b="0" i="0" u="none" dirty="0">
              <a:solidFill>
                <a:schemeClr val="lt1"/>
              </a:solidFill>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0094709A-1077-7850-154B-6705A85E2F0B}"/>
              </a:ext>
            </a:extLst>
          </p:cNvPr>
          <p:cNvPicPr>
            <a:picLocks noChangeAspect="1"/>
          </p:cNvPicPr>
          <p:nvPr/>
        </p:nvPicPr>
        <p:blipFill>
          <a:blip r:embed="rId3"/>
          <a:stretch>
            <a:fillRect/>
          </a:stretch>
        </p:blipFill>
        <p:spPr>
          <a:xfrm>
            <a:off x="1121675" y="4409775"/>
            <a:ext cx="3099823" cy="2187875"/>
          </a:xfrm>
          <a:prstGeom prst="rect">
            <a:avLst/>
          </a:prstGeom>
        </p:spPr>
      </p:pic>
      <p:pic>
        <p:nvPicPr>
          <p:cNvPr id="3" name="Picture 2">
            <a:extLst>
              <a:ext uri="{FF2B5EF4-FFF2-40B4-BE49-F238E27FC236}">
                <a16:creationId xmlns:a16="http://schemas.microsoft.com/office/drawing/2014/main" id="{B5582E1E-3DA6-0D15-2B0A-38BD6DA6DF63}"/>
              </a:ext>
            </a:extLst>
          </p:cNvPr>
          <p:cNvPicPr>
            <a:picLocks noChangeAspect="1"/>
          </p:cNvPicPr>
          <p:nvPr/>
        </p:nvPicPr>
        <p:blipFill>
          <a:blip r:embed="rId4"/>
          <a:stretch>
            <a:fillRect/>
          </a:stretch>
        </p:blipFill>
        <p:spPr>
          <a:xfrm>
            <a:off x="4639424" y="4409775"/>
            <a:ext cx="3099824" cy="2098413"/>
          </a:xfrm>
          <a:prstGeom prst="rect">
            <a:avLst/>
          </a:prstGeom>
        </p:spPr>
      </p:pic>
      <p:pic>
        <p:nvPicPr>
          <p:cNvPr id="4" name="Picture 3">
            <a:extLst>
              <a:ext uri="{FF2B5EF4-FFF2-40B4-BE49-F238E27FC236}">
                <a16:creationId xmlns:a16="http://schemas.microsoft.com/office/drawing/2014/main" id="{A642BE54-0BBF-069C-4FAD-424665F7A16D}"/>
              </a:ext>
            </a:extLst>
          </p:cNvPr>
          <p:cNvPicPr>
            <a:picLocks noChangeAspect="1"/>
          </p:cNvPicPr>
          <p:nvPr/>
        </p:nvPicPr>
        <p:blipFill>
          <a:blip r:embed="rId5"/>
          <a:stretch>
            <a:fillRect/>
          </a:stretch>
        </p:blipFill>
        <p:spPr>
          <a:xfrm>
            <a:off x="8278762" y="3921525"/>
            <a:ext cx="2679178" cy="1990534"/>
          </a:xfrm>
          <a:prstGeom prst="rect">
            <a:avLst/>
          </a:prstGeom>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9"/>
          <p:cNvSpPr txBox="1"/>
          <p:nvPr/>
        </p:nvSpPr>
        <p:spPr>
          <a:xfrm>
            <a:off x="465137" y="2632075"/>
            <a:ext cx="3260700" cy="462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31EA0"/>
              </a:buClr>
              <a:buSzPts val="2400"/>
              <a:buFont typeface="Arial"/>
              <a:buNone/>
            </a:pPr>
            <a:r>
              <a:rPr lang="en-US" sz="2400" b="1" i="0" u="none">
                <a:solidFill>
                  <a:srgbClr val="031EA0"/>
                </a:solidFill>
                <a:latin typeface="Arial"/>
                <a:ea typeface="Arial"/>
                <a:cs typeface="Arial"/>
                <a:sym typeface="Arial"/>
              </a:rPr>
              <a:t>Objetivo específico 1</a:t>
            </a:r>
            <a:endParaRPr/>
          </a:p>
        </p:txBody>
      </p:sp>
      <p:sp>
        <p:nvSpPr>
          <p:cNvPr id="112" name="Google Shape;112;p19"/>
          <p:cNvSpPr txBox="1"/>
          <p:nvPr/>
        </p:nvSpPr>
        <p:spPr>
          <a:xfrm>
            <a:off x="4283075" y="2646362"/>
            <a:ext cx="3346500" cy="462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31EA0"/>
              </a:buClr>
              <a:buSzPts val="2400"/>
              <a:buFont typeface="Arial"/>
              <a:buNone/>
            </a:pPr>
            <a:r>
              <a:rPr lang="en-US" sz="2400" b="1" i="0" u="none">
                <a:solidFill>
                  <a:srgbClr val="031EA0"/>
                </a:solidFill>
                <a:latin typeface="Arial"/>
                <a:ea typeface="Arial"/>
                <a:cs typeface="Arial"/>
                <a:sym typeface="Arial"/>
              </a:rPr>
              <a:t>Objetivo específico 2 </a:t>
            </a:r>
            <a:endParaRPr/>
          </a:p>
        </p:txBody>
      </p:sp>
      <p:cxnSp>
        <p:nvCxnSpPr>
          <p:cNvPr id="113" name="Google Shape;113;p19"/>
          <p:cNvCxnSpPr/>
          <p:nvPr/>
        </p:nvCxnSpPr>
        <p:spPr>
          <a:xfrm>
            <a:off x="747712" y="3281362"/>
            <a:ext cx="2505000" cy="0"/>
          </a:xfrm>
          <a:prstGeom prst="straightConnector1">
            <a:avLst/>
          </a:prstGeom>
          <a:noFill/>
          <a:ln w="19050" cap="flat" cmpd="sng">
            <a:solidFill>
              <a:schemeClr val="lt1"/>
            </a:solidFill>
            <a:prstDash val="solid"/>
            <a:miter lim="800000"/>
            <a:headEnd type="none" w="med" len="med"/>
            <a:tailEnd type="none" w="med" len="med"/>
          </a:ln>
        </p:spPr>
      </p:cxnSp>
      <p:cxnSp>
        <p:nvCxnSpPr>
          <p:cNvPr id="114" name="Google Shape;114;p19"/>
          <p:cNvCxnSpPr/>
          <p:nvPr/>
        </p:nvCxnSpPr>
        <p:spPr>
          <a:xfrm>
            <a:off x="8389937" y="3392487"/>
            <a:ext cx="2814600" cy="6300"/>
          </a:xfrm>
          <a:prstGeom prst="straightConnector1">
            <a:avLst/>
          </a:prstGeom>
          <a:noFill/>
          <a:ln w="19050" cap="flat" cmpd="sng">
            <a:solidFill>
              <a:schemeClr val="lt1"/>
            </a:solidFill>
            <a:prstDash val="solid"/>
            <a:miter lim="800000"/>
            <a:headEnd type="none" w="med" len="med"/>
            <a:tailEnd type="none" w="med" len="med"/>
          </a:ln>
        </p:spPr>
      </p:cxnSp>
      <p:cxnSp>
        <p:nvCxnSpPr>
          <p:cNvPr id="115" name="Google Shape;115;p19"/>
          <p:cNvCxnSpPr/>
          <p:nvPr/>
        </p:nvCxnSpPr>
        <p:spPr>
          <a:xfrm>
            <a:off x="4625975" y="3311525"/>
            <a:ext cx="2463900" cy="0"/>
          </a:xfrm>
          <a:prstGeom prst="straightConnector1">
            <a:avLst/>
          </a:prstGeom>
          <a:noFill/>
          <a:ln w="19050" cap="flat" cmpd="sng">
            <a:solidFill>
              <a:schemeClr val="lt1"/>
            </a:solidFill>
            <a:prstDash val="solid"/>
            <a:miter lim="800000"/>
            <a:headEnd type="none" w="med" len="med"/>
            <a:tailEnd type="none" w="med" len="med"/>
          </a:ln>
        </p:spPr>
      </p:cxnSp>
      <p:sp>
        <p:nvSpPr>
          <p:cNvPr id="116" name="Google Shape;116;p19"/>
          <p:cNvSpPr txBox="1"/>
          <p:nvPr/>
        </p:nvSpPr>
        <p:spPr>
          <a:xfrm>
            <a:off x="327025" y="142875"/>
            <a:ext cx="11415600" cy="206206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3200"/>
              <a:buFont typeface="Arial"/>
              <a:buNone/>
            </a:pPr>
            <a:r>
              <a:rPr lang="en-US" sz="3200" b="1" i="0" u="none" dirty="0" err="1">
                <a:solidFill>
                  <a:schemeClr val="lt1"/>
                </a:solidFill>
                <a:latin typeface="Arial"/>
                <a:ea typeface="Arial"/>
                <a:cs typeface="Arial"/>
                <a:sym typeface="Arial"/>
              </a:rPr>
              <a:t>Objetivo</a:t>
            </a:r>
            <a:r>
              <a:rPr lang="en-US" sz="3200" b="1" i="0" u="none" dirty="0">
                <a:solidFill>
                  <a:schemeClr val="lt1"/>
                </a:solidFill>
                <a:latin typeface="Arial"/>
                <a:ea typeface="Arial"/>
                <a:cs typeface="Arial"/>
                <a:sym typeface="Arial"/>
              </a:rPr>
              <a:t> general:</a:t>
            </a:r>
            <a:endParaRPr dirty="0"/>
          </a:p>
          <a:p>
            <a:pPr marL="0" marR="0" lvl="0" indent="0" algn="ctr" rtl="0">
              <a:lnSpc>
                <a:spcPct val="100000"/>
              </a:lnSpc>
              <a:spcBef>
                <a:spcPts val="0"/>
              </a:spcBef>
              <a:spcAft>
                <a:spcPts val="0"/>
              </a:spcAft>
              <a:buClr>
                <a:schemeClr val="dk1"/>
              </a:buClr>
              <a:buSzPts val="3200"/>
              <a:buFont typeface="Arial"/>
              <a:buNone/>
            </a:pPr>
            <a:r>
              <a:rPr lang="es-MX" sz="3200" b="1" i="0" u="none" dirty="0">
                <a:solidFill>
                  <a:schemeClr val="lt1"/>
                </a:solidFill>
                <a:latin typeface="Arial"/>
                <a:ea typeface="Arial"/>
                <a:cs typeface="Arial"/>
                <a:sym typeface="Arial"/>
              </a:rPr>
              <a:t>Analizar y explotar el uso de matrices en la programación de videojuegos, examinado su importancia, aplicación y los beneficios.</a:t>
            </a:r>
            <a:endParaRPr sz="3200" b="1" i="0" u="none" dirty="0">
              <a:solidFill>
                <a:schemeClr val="lt1"/>
              </a:solidFill>
              <a:latin typeface="Arial"/>
              <a:ea typeface="Arial"/>
              <a:cs typeface="Arial"/>
              <a:sym typeface="Arial"/>
            </a:endParaRPr>
          </a:p>
        </p:txBody>
      </p:sp>
      <p:sp>
        <p:nvSpPr>
          <p:cNvPr id="117" name="Google Shape;117;p19"/>
          <p:cNvSpPr txBox="1"/>
          <p:nvPr/>
        </p:nvSpPr>
        <p:spPr>
          <a:xfrm>
            <a:off x="8108950" y="2668587"/>
            <a:ext cx="3345000" cy="462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31EA0"/>
              </a:buClr>
              <a:buSzPts val="2400"/>
              <a:buFont typeface="Arial"/>
              <a:buNone/>
            </a:pPr>
            <a:r>
              <a:rPr lang="en-US" sz="2400" b="1" i="0" u="none">
                <a:solidFill>
                  <a:srgbClr val="031EA0"/>
                </a:solidFill>
                <a:latin typeface="Arial"/>
                <a:ea typeface="Arial"/>
                <a:cs typeface="Arial"/>
                <a:sym typeface="Arial"/>
              </a:rPr>
              <a:t>Objetivo específico 3 </a:t>
            </a:r>
            <a:endParaRPr/>
          </a:p>
        </p:txBody>
      </p:sp>
      <p:sp>
        <p:nvSpPr>
          <p:cNvPr id="118" name="Google Shape;118;p19"/>
          <p:cNvSpPr txBox="1"/>
          <p:nvPr/>
        </p:nvSpPr>
        <p:spPr>
          <a:xfrm>
            <a:off x="920750" y="3579812"/>
            <a:ext cx="2349600" cy="22467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31EA0"/>
              </a:buClr>
              <a:buSzPts val="2000"/>
              <a:buFont typeface="Arial"/>
              <a:buNone/>
            </a:pPr>
            <a:r>
              <a:rPr lang="es-MX" sz="2000" b="1" i="0" u="none">
                <a:solidFill>
                  <a:srgbClr val="031EA0"/>
                </a:solidFill>
                <a:latin typeface="Arial"/>
                <a:ea typeface="Arial"/>
                <a:cs typeface="Arial"/>
                <a:sym typeface="Arial"/>
              </a:rPr>
              <a:t>Evaluar la importancia que tiene la utilización de las matrices a la hora de programar un videojuego.</a:t>
            </a:r>
            <a:endParaRPr dirty="0"/>
          </a:p>
        </p:txBody>
      </p:sp>
      <p:sp>
        <p:nvSpPr>
          <p:cNvPr id="119" name="Google Shape;119;p19"/>
          <p:cNvSpPr txBox="1"/>
          <p:nvPr/>
        </p:nvSpPr>
        <p:spPr>
          <a:xfrm>
            <a:off x="4683124" y="3579812"/>
            <a:ext cx="2710733" cy="317005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31EA0"/>
              </a:buClr>
              <a:buSzPts val="2000"/>
              <a:buFont typeface="Arial"/>
              <a:buNone/>
            </a:pPr>
            <a:r>
              <a:rPr lang="es-MX" sz="2000" b="1" i="0" u="none" dirty="0">
                <a:solidFill>
                  <a:srgbClr val="031EA0"/>
                </a:solidFill>
                <a:latin typeface="Arial"/>
                <a:ea typeface="Arial"/>
                <a:cs typeface="Arial"/>
                <a:sym typeface="Arial"/>
              </a:rPr>
              <a:t>Determinar cuáles son los beneficios de utilizar matrices durante la programación de un videojuego, y como esta puede facilitar y hacer mas preciso el proceso de creación del mismo.</a:t>
            </a:r>
            <a:endParaRPr lang="es-MX" dirty="0"/>
          </a:p>
        </p:txBody>
      </p:sp>
      <p:sp>
        <p:nvSpPr>
          <p:cNvPr id="120" name="Google Shape;120;p19"/>
          <p:cNvSpPr txBox="1"/>
          <p:nvPr/>
        </p:nvSpPr>
        <p:spPr>
          <a:xfrm>
            <a:off x="8623300" y="3582987"/>
            <a:ext cx="2347800" cy="193895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31EA0"/>
              </a:buClr>
              <a:buSzPts val="2000"/>
              <a:buFont typeface="Arial"/>
              <a:buNone/>
            </a:pPr>
            <a:r>
              <a:rPr lang="es-MX" sz="2000" b="1" i="0" u="none">
                <a:solidFill>
                  <a:srgbClr val="031EA0"/>
                </a:solidFill>
                <a:latin typeface="Arial"/>
                <a:ea typeface="Arial"/>
                <a:cs typeface="Arial"/>
                <a:sym typeface="Arial"/>
              </a:rPr>
              <a:t>Evaluar en que estilo de videojuego se puede observar el uso de las matrices</a:t>
            </a:r>
            <a:endParaRPr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p:nvPr/>
        </p:nvSpPr>
        <p:spPr>
          <a:xfrm>
            <a:off x="401637" y="155575"/>
            <a:ext cx="5868900" cy="646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3600"/>
              <a:buFont typeface="Arial"/>
              <a:buNone/>
            </a:pPr>
            <a:r>
              <a:rPr lang="en-US" sz="3600" b="1" i="0" u="none">
                <a:solidFill>
                  <a:schemeClr val="lt1"/>
                </a:solidFill>
                <a:latin typeface="Arial"/>
                <a:ea typeface="Arial"/>
                <a:cs typeface="Arial"/>
                <a:sym typeface="Arial"/>
              </a:rPr>
              <a:t>Marco teórico</a:t>
            </a:r>
            <a:endParaRPr/>
          </a:p>
        </p:txBody>
      </p:sp>
      <p:cxnSp>
        <p:nvCxnSpPr>
          <p:cNvPr id="126" name="Google Shape;126;p20"/>
          <p:cNvCxnSpPr/>
          <p:nvPr/>
        </p:nvCxnSpPr>
        <p:spPr>
          <a:xfrm>
            <a:off x="460375" y="893762"/>
            <a:ext cx="2951100" cy="0"/>
          </a:xfrm>
          <a:prstGeom prst="straightConnector1">
            <a:avLst/>
          </a:prstGeom>
          <a:noFill/>
          <a:ln w="28575" cap="flat" cmpd="sng">
            <a:solidFill>
              <a:srgbClr val="FFC000"/>
            </a:solidFill>
            <a:prstDash val="solid"/>
            <a:miter lim="800000"/>
            <a:headEnd type="none" w="med" len="med"/>
            <a:tailEnd type="none" w="med" len="med"/>
          </a:ln>
        </p:spPr>
      </p:cxnSp>
      <p:sp>
        <p:nvSpPr>
          <p:cNvPr id="127" name="Google Shape;127;p20"/>
          <p:cNvSpPr txBox="1"/>
          <p:nvPr/>
        </p:nvSpPr>
        <p:spPr>
          <a:xfrm>
            <a:off x="927100" y="1619250"/>
            <a:ext cx="10071000" cy="4893607"/>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chemeClr val="lt1"/>
              </a:buClr>
              <a:buSzPts val="2400"/>
              <a:buFont typeface="Arial"/>
              <a:buNone/>
            </a:pPr>
            <a:r>
              <a:rPr lang="es-MX" sz="2400" b="0" i="0" u="none" dirty="0">
                <a:solidFill>
                  <a:schemeClr val="lt1"/>
                </a:solidFill>
                <a:latin typeface="Arial"/>
                <a:ea typeface="Arial"/>
                <a:cs typeface="Arial"/>
                <a:sym typeface="Arial"/>
              </a:rPr>
              <a:t>El marco teórico se relata en base a varios sitios web los cuales brindaron la información más acorde al proyecto junto con lo estudiado en clase. Ahora en base al marco teórico se tiene una base la cual viene de lo visto en clase y un poco a lo que se pudo entender de dichas clases, se mencionan algunos de los métodos de matrices los cuales se usan en la solución de problemas. </a:t>
            </a:r>
          </a:p>
          <a:p>
            <a:pPr marL="0" marR="0" lvl="0" indent="0" algn="just" rtl="0">
              <a:lnSpc>
                <a:spcPct val="100000"/>
              </a:lnSpc>
              <a:spcBef>
                <a:spcPts val="0"/>
              </a:spcBef>
              <a:spcAft>
                <a:spcPts val="0"/>
              </a:spcAft>
              <a:buClr>
                <a:schemeClr val="lt1"/>
              </a:buClr>
              <a:buSzPts val="2400"/>
              <a:buFont typeface="Arial"/>
              <a:buNone/>
            </a:pPr>
            <a:r>
              <a:rPr lang="es-MX" sz="2400" b="0" i="0" u="none" dirty="0">
                <a:solidFill>
                  <a:schemeClr val="lt1"/>
                </a:solidFill>
                <a:latin typeface="Arial"/>
                <a:ea typeface="Arial"/>
                <a:cs typeface="Arial"/>
                <a:sym typeface="Arial"/>
              </a:rPr>
              <a:t>Después estas fueron utilizadas en diferentes culturas como lo fue en el caso de la cultura china, donde las conocían como “cuadrado mágico” durante el año 650 </a:t>
            </a:r>
            <a:r>
              <a:rPr lang="es-MX" sz="2400" b="0" i="0" u="none" dirty="0" err="1">
                <a:solidFill>
                  <a:schemeClr val="lt1"/>
                </a:solidFill>
                <a:latin typeface="Arial"/>
                <a:ea typeface="Arial"/>
                <a:cs typeface="Arial"/>
                <a:sym typeface="Arial"/>
              </a:rPr>
              <a:t>a.c.</a:t>
            </a:r>
            <a:r>
              <a:rPr lang="es-MX" sz="2400" b="0" i="0" u="none" dirty="0">
                <a:solidFill>
                  <a:schemeClr val="lt1"/>
                </a:solidFill>
                <a:latin typeface="Arial"/>
                <a:ea typeface="Arial"/>
                <a:cs typeface="Arial"/>
                <a:sym typeface="Arial"/>
              </a:rPr>
              <a:t> A través del tiempo el concepto fue tomando popularidad y generando interés. Pero no fue hasta el año 1850 que el matemático ingles James Joseph Sylvester usa por primera vez el término “matriz”.</a:t>
            </a:r>
          </a:p>
          <a:p>
            <a:pPr marL="0" marR="0" lvl="0" indent="0" algn="just" rtl="0">
              <a:lnSpc>
                <a:spcPct val="100000"/>
              </a:lnSpc>
              <a:spcBef>
                <a:spcPts val="0"/>
              </a:spcBef>
              <a:spcAft>
                <a:spcPts val="0"/>
              </a:spcAft>
              <a:buClr>
                <a:schemeClr val="lt1"/>
              </a:buClr>
              <a:buSzPts val="2400"/>
              <a:buFont typeface="Arial"/>
              <a:buNone/>
            </a:pPr>
            <a:endParaRPr lang="es-MX" sz="2400" b="0" i="0" u="none" dirty="0">
              <a:solidFill>
                <a:schemeClr val="lt1"/>
              </a:solidFill>
              <a:latin typeface="Arial"/>
              <a:ea typeface="Arial"/>
              <a:cs typeface="Arial"/>
              <a:sym typeface="Arial"/>
            </a:endParaRP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p:nvPr/>
        </p:nvSpPr>
        <p:spPr>
          <a:xfrm>
            <a:off x="327025" y="215900"/>
            <a:ext cx="11415600"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3200"/>
              <a:buFont typeface="Arial"/>
              <a:buNone/>
            </a:pPr>
            <a:r>
              <a:rPr lang="en-US" sz="3200" b="1" i="0" u="none" dirty="0">
                <a:solidFill>
                  <a:schemeClr val="lt1"/>
                </a:solidFill>
                <a:latin typeface="Arial"/>
                <a:ea typeface="Arial"/>
                <a:cs typeface="Arial"/>
                <a:sym typeface="Arial"/>
              </a:rPr>
              <a:t>Desarrollo del </a:t>
            </a:r>
            <a:r>
              <a:rPr lang="en-US" sz="3200" b="1" i="0" u="none" dirty="0" err="1">
                <a:solidFill>
                  <a:schemeClr val="lt1"/>
                </a:solidFill>
                <a:latin typeface="Arial"/>
                <a:ea typeface="Arial"/>
                <a:cs typeface="Arial"/>
                <a:sym typeface="Arial"/>
              </a:rPr>
              <a:t>problema</a:t>
            </a:r>
            <a:r>
              <a:rPr lang="en-US" sz="3200" b="1" i="0" u="none" dirty="0">
                <a:solidFill>
                  <a:schemeClr val="lt1"/>
                </a:solidFill>
                <a:latin typeface="Arial"/>
                <a:ea typeface="Arial"/>
                <a:cs typeface="Arial"/>
                <a:sym typeface="Arial"/>
              </a:rPr>
              <a:t>:</a:t>
            </a:r>
            <a:endParaRPr dirty="0"/>
          </a:p>
        </p:txBody>
      </p:sp>
      <p:pic>
        <p:nvPicPr>
          <p:cNvPr id="2" name="Picture 1">
            <a:extLst>
              <a:ext uri="{FF2B5EF4-FFF2-40B4-BE49-F238E27FC236}">
                <a16:creationId xmlns:a16="http://schemas.microsoft.com/office/drawing/2014/main" id="{DA273B46-1489-DA3B-6015-0E462FC47C4C}"/>
              </a:ext>
            </a:extLst>
          </p:cNvPr>
          <p:cNvPicPr>
            <a:picLocks noChangeAspect="1"/>
          </p:cNvPicPr>
          <p:nvPr/>
        </p:nvPicPr>
        <p:blipFill>
          <a:blip r:embed="rId3"/>
          <a:stretch>
            <a:fillRect/>
          </a:stretch>
        </p:blipFill>
        <p:spPr>
          <a:xfrm>
            <a:off x="105648" y="750967"/>
            <a:ext cx="4148578" cy="4651032"/>
          </a:xfrm>
          <a:prstGeom prst="rect">
            <a:avLst/>
          </a:prstGeom>
        </p:spPr>
      </p:pic>
      <p:pic>
        <p:nvPicPr>
          <p:cNvPr id="3" name="Picture 2">
            <a:extLst>
              <a:ext uri="{FF2B5EF4-FFF2-40B4-BE49-F238E27FC236}">
                <a16:creationId xmlns:a16="http://schemas.microsoft.com/office/drawing/2014/main" id="{2C78BCE7-B45A-599B-BBCD-E47DF783D28C}"/>
              </a:ext>
            </a:extLst>
          </p:cNvPr>
          <p:cNvPicPr>
            <a:picLocks noChangeAspect="1"/>
          </p:cNvPicPr>
          <p:nvPr/>
        </p:nvPicPr>
        <p:blipFill>
          <a:blip r:embed="rId4"/>
          <a:stretch>
            <a:fillRect/>
          </a:stretch>
        </p:blipFill>
        <p:spPr>
          <a:xfrm>
            <a:off x="4254226" y="767968"/>
            <a:ext cx="3103133" cy="2188654"/>
          </a:xfrm>
          <a:prstGeom prst="rect">
            <a:avLst/>
          </a:prstGeom>
        </p:spPr>
      </p:pic>
      <p:pic>
        <p:nvPicPr>
          <p:cNvPr id="4" name="Picture 3">
            <a:extLst>
              <a:ext uri="{FF2B5EF4-FFF2-40B4-BE49-F238E27FC236}">
                <a16:creationId xmlns:a16="http://schemas.microsoft.com/office/drawing/2014/main" id="{EFB3E7BC-72D1-E525-C1F0-2E56D3277BED}"/>
              </a:ext>
            </a:extLst>
          </p:cNvPr>
          <p:cNvPicPr>
            <a:picLocks noChangeAspect="1"/>
          </p:cNvPicPr>
          <p:nvPr/>
        </p:nvPicPr>
        <p:blipFill>
          <a:blip r:embed="rId5"/>
          <a:stretch>
            <a:fillRect/>
          </a:stretch>
        </p:blipFill>
        <p:spPr>
          <a:xfrm>
            <a:off x="4254226" y="2989289"/>
            <a:ext cx="3103133" cy="2103302"/>
          </a:xfrm>
          <a:prstGeom prst="rect">
            <a:avLst/>
          </a:prstGeom>
        </p:spPr>
      </p:pic>
      <p:pic>
        <p:nvPicPr>
          <p:cNvPr id="5" name="Picture 4">
            <a:extLst>
              <a:ext uri="{FF2B5EF4-FFF2-40B4-BE49-F238E27FC236}">
                <a16:creationId xmlns:a16="http://schemas.microsoft.com/office/drawing/2014/main" id="{5E773230-CE18-335E-C6FE-A81A1172140E}"/>
              </a:ext>
            </a:extLst>
          </p:cNvPr>
          <p:cNvPicPr>
            <a:picLocks noChangeAspect="1"/>
          </p:cNvPicPr>
          <p:nvPr/>
        </p:nvPicPr>
        <p:blipFill>
          <a:blip r:embed="rId6"/>
          <a:stretch>
            <a:fillRect/>
          </a:stretch>
        </p:blipFill>
        <p:spPr>
          <a:xfrm>
            <a:off x="4274562" y="5125259"/>
            <a:ext cx="2391710" cy="1777476"/>
          </a:xfrm>
          <a:prstGeom prst="rect">
            <a:avLst/>
          </a:prstGeom>
        </p:spPr>
      </p:pic>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p:nvPr/>
        </p:nvSpPr>
        <p:spPr>
          <a:xfrm>
            <a:off x="327025" y="215900"/>
            <a:ext cx="11415600"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3200"/>
              <a:buFont typeface="Arial"/>
              <a:buNone/>
            </a:pPr>
            <a:r>
              <a:rPr lang="en-US" sz="3200" b="1" i="0" u="none" dirty="0">
                <a:solidFill>
                  <a:schemeClr val="lt1"/>
                </a:solidFill>
                <a:latin typeface="Arial"/>
                <a:ea typeface="Arial"/>
                <a:cs typeface="Arial"/>
                <a:sym typeface="Arial"/>
              </a:rPr>
              <a:t>Desarrollo del </a:t>
            </a:r>
            <a:r>
              <a:rPr lang="en-US" sz="3200" b="1" i="0" u="none" dirty="0" err="1">
                <a:solidFill>
                  <a:schemeClr val="lt1"/>
                </a:solidFill>
                <a:latin typeface="Arial"/>
                <a:ea typeface="Arial"/>
                <a:cs typeface="Arial"/>
                <a:sym typeface="Arial"/>
              </a:rPr>
              <a:t>problema</a:t>
            </a:r>
            <a:r>
              <a:rPr lang="en-US" sz="3200" b="1" i="0" u="none" dirty="0">
                <a:solidFill>
                  <a:schemeClr val="lt1"/>
                </a:solidFill>
                <a:latin typeface="Arial"/>
                <a:ea typeface="Arial"/>
                <a:cs typeface="Arial"/>
                <a:sym typeface="Arial"/>
              </a:rPr>
              <a:t>:</a:t>
            </a:r>
            <a:endParaRPr dirty="0"/>
          </a:p>
        </p:txBody>
      </p:sp>
      <p:pic>
        <p:nvPicPr>
          <p:cNvPr id="7" name="Picture 6">
            <a:extLst>
              <a:ext uri="{FF2B5EF4-FFF2-40B4-BE49-F238E27FC236}">
                <a16:creationId xmlns:a16="http://schemas.microsoft.com/office/drawing/2014/main" id="{3D177FF8-EF87-2337-35D1-752BFEC53AED}"/>
              </a:ext>
            </a:extLst>
          </p:cNvPr>
          <p:cNvPicPr>
            <a:picLocks noChangeAspect="1"/>
          </p:cNvPicPr>
          <p:nvPr/>
        </p:nvPicPr>
        <p:blipFill>
          <a:blip r:embed="rId3"/>
          <a:stretch>
            <a:fillRect/>
          </a:stretch>
        </p:blipFill>
        <p:spPr>
          <a:xfrm>
            <a:off x="327025" y="873375"/>
            <a:ext cx="10074432" cy="5419269"/>
          </a:xfrm>
          <a:prstGeom prst="rect">
            <a:avLst/>
          </a:prstGeom>
        </p:spPr>
      </p:pic>
    </p:spTree>
    <p:extLst>
      <p:ext uri="{BB962C8B-B14F-4D97-AF65-F5344CB8AC3E}">
        <p14:creationId xmlns:p14="http://schemas.microsoft.com/office/powerpoint/2010/main" val="254822645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p:nvPr/>
        </p:nvSpPr>
        <p:spPr>
          <a:xfrm>
            <a:off x="327025" y="215900"/>
            <a:ext cx="11415600"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3200"/>
              <a:buFont typeface="Arial"/>
              <a:buNone/>
            </a:pPr>
            <a:r>
              <a:rPr lang="en-US" sz="3200" b="1" i="0" u="none" dirty="0">
                <a:solidFill>
                  <a:schemeClr val="lt1"/>
                </a:solidFill>
                <a:latin typeface="Arial"/>
                <a:ea typeface="Arial"/>
                <a:cs typeface="Arial"/>
                <a:sym typeface="Arial"/>
              </a:rPr>
              <a:t>Desarrollo del </a:t>
            </a:r>
            <a:r>
              <a:rPr lang="en-US" sz="3200" b="1" i="0" u="none" dirty="0" err="1">
                <a:solidFill>
                  <a:schemeClr val="lt1"/>
                </a:solidFill>
                <a:latin typeface="Arial"/>
                <a:ea typeface="Arial"/>
                <a:cs typeface="Arial"/>
                <a:sym typeface="Arial"/>
              </a:rPr>
              <a:t>problema</a:t>
            </a:r>
            <a:r>
              <a:rPr lang="en-US" sz="3200" b="1" i="0" u="none" dirty="0">
                <a:solidFill>
                  <a:schemeClr val="lt1"/>
                </a:solidFill>
                <a:latin typeface="Arial"/>
                <a:ea typeface="Arial"/>
                <a:cs typeface="Arial"/>
                <a:sym typeface="Arial"/>
              </a:rPr>
              <a:t>:</a:t>
            </a:r>
            <a:endParaRPr dirty="0"/>
          </a:p>
        </p:txBody>
      </p:sp>
      <p:pic>
        <p:nvPicPr>
          <p:cNvPr id="2" name="Picture 1">
            <a:extLst>
              <a:ext uri="{FF2B5EF4-FFF2-40B4-BE49-F238E27FC236}">
                <a16:creationId xmlns:a16="http://schemas.microsoft.com/office/drawing/2014/main" id="{4A0BF8CD-9CFF-1E8D-A290-52AF8F89BC97}"/>
              </a:ext>
            </a:extLst>
          </p:cNvPr>
          <p:cNvPicPr>
            <a:picLocks noChangeAspect="1"/>
          </p:cNvPicPr>
          <p:nvPr/>
        </p:nvPicPr>
        <p:blipFill>
          <a:blip r:embed="rId3"/>
          <a:stretch>
            <a:fillRect/>
          </a:stretch>
        </p:blipFill>
        <p:spPr>
          <a:xfrm>
            <a:off x="467909" y="872869"/>
            <a:ext cx="8794077" cy="5900838"/>
          </a:xfrm>
          <a:prstGeom prst="rect">
            <a:avLst/>
          </a:prstGeom>
        </p:spPr>
      </p:pic>
    </p:spTree>
    <p:extLst>
      <p:ext uri="{BB962C8B-B14F-4D97-AF65-F5344CB8AC3E}">
        <p14:creationId xmlns:p14="http://schemas.microsoft.com/office/powerpoint/2010/main" val="212047981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p:nvPr/>
        </p:nvSpPr>
        <p:spPr>
          <a:xfrm>
            <a:off x="327025" y="215900"/>
            <a:ext cx="11415600"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3200"/>
              <a:buFont typeface="Arial"/>
              <a:buNone/>
            </a:pPr>
            <a:r>
              <a:rPr lang="en-US" sz="3200" b="1" i="0" u="none" dirty="0">
                <a:solidFill>
                  <a:schemeClr val="lt1"/>
                </a:solidFill>
                <a:latin typeface="Arial"/>
                <a:ea typeface="Arial"/>
                <a:cs typeface="Arial"/>
                <a:sym typeface="Arial"/>
              </a:rPr>
              <a:t>Desarrollo del </a:t>
            </a:r>
            <a:r>
              <a:rPr lang="en-US" sz="3200" b="1" i="0" u="none" dirty="0" err="1">
                <a:solidFill>
                  <a:schemeClr val="lt1"/>
                </a:solidFill>
                <a:latin typeface="Arial"/>
                <a:ea typeface="Arial"/>
                <a:cs typeface="Arial"/>
                <a:sym typeface="Arial"/>
              </a:rPr>
              <a:t>problema</a:t>
            </a:r>
            <a:r>
              <a:rPr lang="en-US" sz="3200" b="1" i="0" u="none" dirty="0">
                <a:solidFill>
                  <a:schemeClr val="lt1"/>
                </a:solidFill>
                <a:latin typeface="Arial"/>
                <a:ea typeface="Arial"/>
                <a:cs typeface="Arial"/>
                <a:sym typeface="Arial"/>
              </a:rPr>
              <a:t>:</a:t>
            </a:r>
            <a:endParaRPr dirty="0"/>
          </a:p>
        </p:txBody>
      </p:sp>
      <p:pic>
        <p:nvPicPr>
          <p:cNvPr id="2" name="Picture 1">
            <a:extLst>
              <a:ext uri="{FF2B5EF4-FFF2-40B4-BE49-F238E27FC236}">
                <a16:creationId xmlns:a16="http://schemas.microsoft.com/office/drawing/2014/main" id="{CD768CF2-D9F9-3EF2-6863-46EE0DC2E87C}"/>
              </a:ext>
            </a:extLst>
          </p:cNvPr>
          <p:cNvPicPr>
            <a:picLocks noChangeAspect="1"/>
          </p:cNvPicPr>
          <p:nvPr/>
        </p:nvPicPr>
        <p:blipFill>
          <a:blip r:embed="rId3"/>
          <a:stretch>
            <a:fillRect/>
          </a:stretch>
        </p:blipFill>
        <p:spPr>
          <a:xfrm>
            <a:off x="150708" y="800634"/>
            <a:ext cx="7793757" cy="6179113"/>
          </a:xfrm>
          <a:prstGeom prst="rect">
            <a:avLst/>
          </a:prstGeom>
        </p:spPr>
      </p:pic>
    </p:spTree>
    <p:extLst>
      <p:ext uri="{BB962C8B-B14F-4D97-AF65-F5344CB8AC3E}">
        <p14:creationId xmlns:p14="http://schemas.microsoft.com/office/powerpoint/2010/main" val="2981398716"/>
      </p:ext>
    </p:extLst>
  </p:cSld>
  <p:clrMapOvr>
    <a:masterClrMapping/>
  </p:clrMapOvr>
  <p:transition>
    <p:fade/>
  </p:transition>
</p:sld>
</file>

<file path=ppt/theme/theme1.xml><?xml version="1.0" encoding="utf-8"?>
<a:theme xmlns:a="http://schemas.openxmlformats.org/drawingml/2006/main" name="1_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6_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4_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3_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5_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7_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756</Words>
  <Application>Microsoft Office PowerPoint</Application>
  <PresentationFormat>Widescreen</PresentationFormat>
  <Paragraphs>46</Paragraphs>
  <Slides>12</Slides>
  <Notes>12</Notes>
  <HiddenSlides>0</HiddenSlides>
  <MMClips>0</MMClips>
  <ScaleCrop>false</ScaleCrop>
  <HeadingPairs>
    <vt:vector size="6" baseType="variant">
      <vt:variant>
        <vt:lpstr>Fonts Used</vt:lpstr>
      </vt:variant>
      <vt:variant>
        <vt:i4>2</vt:i4>
      </vt:variant>
      <vt:variant>
        <vt:lpstr>Theme</vt:lpstr>
      </vt:variant>
      <vt:variant>
        <vt:i4>8</vt:i4>
      </vt:variant>
      <vt:variant>
        <vt:lpstr>Slide Titles</vt:lpstr>
      </vt:variant>
      <vt:variant>
        <vt:i4>12</vt:i4>
      </vt:variant>
    </vt:vector>
  </HeadingPairs>
  <TitlesOfParts>
    <vt:vector size="22" baseType="lpstr">
      <vt:lpstr>Arial</vt:lpstr>
      <vt:lpstr>Times New Roman</vt:lpstr>
      <vt:lpstr>1_Tema de Office</vt:lpstr>
      <vt:lpstr>6_Tema de Office</vt:lpstr>
      <vt:lpstr>2_Tema de Office</vt:lpstr>
      <vt:lpstr>4_Tema de Office</vt:lpstr>
      <vt:lpstr>Tema de Office</vt:lpstr>
      <vt:lpstr>3_Tema de Office</vt:lpstr>
      <vt:lpstr>5_Tema de Office</vt:lpstr>
      <vt:lpstr>7_Tema de Office</vt:lpstr>
      <vt:lpstr>PowerPoint Presentation</vt:lpstr>
      <vt:lpstr>Resumen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Resultados:</vt:lpstr>
      <vt:lpstr>Conclusiones:</vt:lpstr>
      <vt:lpstr>Conclusiones: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patrick arroyo segura</dc:creator>
  <cp:lastModifiedBy>patrick arroyo segura</cp:lastModifiedBy>
  <cp:revision>1</cp:revision>
  <dcterms:modified xsi:type="dcterms:W3CDTF">2023-12-13T08:32:36Z</dcterms:modified>
</cp:coreProperties>
</file>